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Lst>
  <p:notesMasterIdLst>
    <p:notesMasterId r:id="rId26"/>
  </p:notesMasterIdLst>
  <p:handoutMasterIdLst>
    <p:handoutMasterId r:id="rId27"/>
  </p:handoutMasterIdLst>
  <p:sldIdLst>
    <p:sldId id="1592" r:id="rId6"/>
    <p:sldId id="1490" r:id="rId7"/>
    <p:sldId id="1491" r:id="rId8"/>
    <p:sldId id="1588" r:id="rId9"/>
    <p:sldId id="1590" r:id="rId10"/>
    <p:sldId id="1586" r:id="rId11"/>
    <p:sldId id="1591" r:id="rId12"/>
    <p:sldId id="1587" r:id="rId13"/>
    <p:sldId id="1589" r:id="rId14"/>
    <p:sldId id="1576" r:id="rId15"/>
    <p:sldId id="1571" r:id="rId16"/>
    <p:sldId id="1578" r:id="rId17"/>
    <p:sldId id="1579" r:id="rId18"/>
    <p:sldId id="1577" r:id="rId19"/>
    <p:sldId id="1581" r:id="rId20"/>
    <p:sldId id="1582" r:id="rId21"/>
    <p:sldId id="1584" r:id="rId22"/>
    <p:sldId id="1572" r:id="rId23"/>
    <p:sldId id="1507" r:id="rId24"/>
    <p:sldId id="1574" r:id="rId2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EF4539"/>
    <a:srgbClr val="01AEF2"/>
    <a:srgbClr val="8EC63F"/>
    <a:srgbClr val="8B60A8"/>
    <a:srgbClr val="211F20"/>
    <a:srgbClr val="F2F2F2"/>
    <a:srgbClr val="2C3E50"/>
    <a:srgbClr val="2B2B2B"/>
    <a:srgbClr val="0078D7"/>
    <a:srgbClr val="4A65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9331" autoAdjust="0"/>
    <p:restoredTop sz="93001" autoAdjust="0"/>
  </p:normalViewPr>
  <p:slideViewPr>
    <p:cSldViewPr>
      <p:cViewPr varScale="1">
        <p:scale>
          <a:sx n="93" d="100"/>
          <a:sy n="93" d="100"/>
        </p:scale>
        <p:origin x="126" y="66"/>
      </p:cViewPr>
      <p:guideLst/>
    </p:cSldViewPr>
  </p:slideViewPr>
  <p:outlineViewPr>
    <p:cViewPr>
      <p:scale>
        <a:sx n="33" d="100"/>
        <a:sy n="33" d="100"/>
      </p:scale>
      <p:origin x="0" y="-14442"/>
    </p:cViewPr>
  </p:outlineViewPr>
  <p:notesTextViewPr>
    <p:cViewPr>
      <p:scale>
        <a:sx n="100" d="100"/>
        <a:sy n="100" d="100"/>
      </p:scale>
      <p:origin x="0" y="0"/>
    </p:cViewPr>
  </p:notesTextViewPr>
  <p:sorterViewPr>
    <p:cViewPr>
      <p:scale>
        <a:sx n="75" d="100"/>
        <a:sy n="75" d="100"/>
      </p:scale>
      <p:origin x="0" y="0"/>
    </p:cViewPr>
  </p:sorterViewPr>
  <p:notesViewPr>
    <p:cSldViewPr showGuides="1">
      <p:cViewPr>
        <p:scale>
          <a:sx n="100" d="100"/>
          <a:sy n="100" d="100"/>
        </p:scale>
        <p:origin x="2808"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t>WintellectNOW</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3/14/2017 8:25 PM</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WintellectNOW</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3/14/2017 8:25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3/14/2017 8:25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555792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3/14/2017 8:25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180136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3/14/2017 8:25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2422253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90EC29EE-A8AD-4CE0-9C0B-116E0D4D7533}" type="datetime8">
              <a:rPr lang="en-US" smtClean="0"/>
              <a:t>3/14/2017 8:25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5220279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Pr>
        <a:solidFill>
          <a:srgbClr val="4A6573"/>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7" name="Picture 6"/>
          <p:cNvPicPr>
            <a:picLocks noChangeAspect="1"/>
          </p:cNvPicPr>
          <p:nvPr userDrawn="1"/>
        </p:nvPicPr>
        <p:blipFill>
          <a:blip r:embed="rId3"/>
          <a:stretch>
            <a:fillRect/>
          </a:stretch>
        </p:blipFill>
        <p:spPr>
          <a:xfrm>
            <a:off x="10561637" y="5935662"/>
            <a:ext cx="1295400" cy="484967"/>
          </a:xfrm>
          <a:prstGeom prst="rect">
            <a:avLst/>
          </a:prstGeom>
        </p:spPr>
      </p:pic>
      <p:sp>
        <p:nvSpPr>
          <p:cNvPr id="26" name="TextBox 25"/>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spTree>
    <p:extLst>
      <p:ext uri="{BB962C8B-B14F-4D97-AF65-F5344CB8AC3E}">
        <p14:creationId xmlns:p14="http://schemas.microsoft.com/office/powerpoint/2010/main" val="26559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287338" indent="-287338">
              <a:spcBef>
                <a:spcPts val="1224"/>
              </a:spcBef>
              <a:buClr>
                <a:srgbClr val="EF4539"/>
              </a:buClr>
              <a:buFont typeface="Arial" pitchFamily="34" charset="0"/>
              <a:buChar char="•"/>
              <a:defRPr sz="3200">
                <a:solidFill>
                  <a:srgbClr val="FF0000"/>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287338" indent="-287338">
              <a:spcBef>
                <a:spcPts val="1224"/>
              </a:spcBef>
              <a:buClr>
                <a:srgbClr val="EF4539"/>
              </a:buClr>
              <a:buFont typeface="Arial" pitchFamily="34" charset="0"/>
              <a:buChar char="•"/>
              <a:defRPr sz="3200">
                <a:solidFill>
                  <a:srgbClr val="FF0000"/>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3713139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4A6573"/>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1" y="6248400"/>
            <a:ext cx="12436475" cy="754062"/>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rotWithShape="1">
          <a:blip r:embed="rId2">
            <a:alphaModFix amt="10000"/>
          </a:blip>
          <a:srcRect t="43378" r="43213" b="10783"/>
          <a:stretch/>
        </p:blipFill>
        <p:spPr>
          <a:xfrm>
            <a:off x="3059030" y="487"/>
            <a:ext cx="9356808" cy="6994038"/>
          </a:xfrm>
          <a:prstGeom prst="rect">
            <a:avLst/>
          </a:prstGeom>
        </p:spPr>
      </p:pic>
      <p:sp>
        <p:nvSpPr>
          <p:cNvPr id="13" name="Text Placeholder 4"/>
          <p:cNvSpPr>
            <a:spLocks noGrp="1"/>
          </p:cNvSpPr>
          <p:nvPr>
            <p:ph type="body" sz="quarter" idx="13" hasCustomPrompt="1"/>
          </p:nvPr>
        </p:nvSpPr>
        <p:spPr>
          <a:xfrm>
            <a:off x="554990" y="3954780"/>
            <a:ext cx="9363061" cy="664797"/>
          </a:xfrm>
          <a:prstGeom prst="rect">
            <a:avLst/>
          </a:prstGeom>
          <a:noFill/>
        </p:spPr>
        <p:txBody>
          <a:bodyPr wrap="square" lIns="146304" tIns="109728" rIns="146304" bIns="109728">
            <a:spAutoFit/>
          </a:bodyPr>
          <a:lstStyle>
            <a:lvl1pPr marL="0" indent="0">
              <a:spcBef>
                <a:spcPts val="0"/>
              </a:spcBef>
              <a:buNone/>
              <a:defRPr sz="3200" spc="0" baseline="0">
                <a:solidFill>
                  <a:schemeClr val="bg1"/>
                </a:solidFill>
                <a:latin typeface="+mj-lt"/>
              </a:defRPr>
            </a:lvl1pPr>
          </a:lstStyle>
          <a:p>
            <a:r>
              <a:rPr lang="en-US" dirty="0">
                <a:solidFill>
                  <a:schemeClr val="bg1"/>
                </a:solidFill>
              </a:rPr>
              <a:t>Name</a:t>
            </a:r>
          </a:p>
        </p:txBody>
      </p:sp>
      <p:sp>
        <p:nvSpPr>
          <p:cNvPr id="14" name="Title 12"/>
          <p:cNvSpPr>
            <a:spLocks noGrp="1"/>
          </p:cNvSpPr>
          <p:nvPr>
            <p:ph type="title" hasCustomPrompt="1"/>
          </p:nvPr>
        </p:nvSpPr>
        <p:spPr>
          <a:xfrm>
            <a:off x="554990" y="2114550"/>
            <a:ext cx="9363062" cy="1840230"/>
          </a:xfrm>
          <a:prstGeom prst="rect">
            <a:avLst/>
          </a:prstGeom>
        </p:spPr>
        <p:txBody>
          <a:bodyPr lIns="146304" tIns="9144" rIns="146304" bIns="9144" anchor="b" anchorCtr="0"/>
          <a:lstStyle>
            <a:lvl1pPr marL="0" indent="0">
              <a:spcBef>
                <a:spcPts val="0"/>
              </a:spcBef>
              <a:buNone/>
              <a:defRPr sz="7200">
                <a:solidFill>
                  <a:schemeClr val="bg1"/>
                </a:solidFill>
                <a:latin typeface="+mj-lt"/>
              </a:defRPr>
            </a:lvl1pPr>
          </a:lstStyle>
          <a:p>
            <a:r>
              <a:rPr lang="en-US" sz="6000" dirty="0">
                <a:solidFill>
                  <a:schemeClr val="bg1"/>
                </a:solidFill>
              </a:rPr>
              <a:t>Demo</a:t>
            </a:r>
          </a:p>
        </p:txBody>
      </p:sp>
      <p:pic>
        <p:nvPicPr>
          <p:cNvPr id="7" name="Picture 6"/>
          <p:cNvPicPr>
            <a:picLocks noChangeAspect="1"/>
          </p:cNvPicPr>
          <p:nvPr userDrawn="1"/>
        </p:nvPicPr>
        <p:blipFill>
          <a:blip r:embed="rId3"/>
          <a:stretch>
            <a:fillRect/>
          </a:stretch>
        </p:blipFill>
        <p:spPr>
          <a:xfrm>
            <a:off x="432277" y="6426476"/>
            <a:ext cx="955191" cy="357601"/>
          </a:xfrm>
          <a:prstGeom prst="rect">
            <a:avLst/>
          </a:prstGeom>
        </p:spPr>
      </p:pic>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4A657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10000"/>
          </a:blip>
          <a:srcRect t="43378" r="43213" b="10783"/>
          <a:stretch/>
        </p:blipFill>
        <p:spPr>
          <a:xfrm>
            <a:off x="3059030" y="487"/>
            <a:ext cx="9356808" cy="6994038"/>
          </a:xfrm>
          <a:prstGeom prst="rect">
            <a:avLst/>
          </a:prstGeom>
        </p:spPr>
      </p:pic>
      <p:sp>
        <p:nvSpPr>
          <p:cNvPr id="2" name="Title 1"/>
          <p:cNvSpPr>
            <a:spLocks noGrp="1"/>
          </p:cNvSpPr>
          <p:nvPr>
            <p:ph type="title" hasCustomPrompt="1"/>
          </p:nvPr>
        </p:nvSpPr>
        <p:spPr>
          <a:xfrm>
            <a:off x="579437" y="1209973"/>
            <a:ext cx="1112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Transmission">
    <p:bg>
      <p:bgPr>
        <a:solidFill>
          <a:srgbClr val="4A657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10000"/>
          </a:blip>
          <a:srcRect t="43378" r="43213" b="10783"/>
          <a:stretch/>
        </p:blipFill>
        <p:spPr>
          <a:xfrm>
            <a:off x="3059030" y="487"/>
            <a:ext cx="9356808" cy="6994038"/>
          </a:xfrm>
          <a:prstGeom prst="rect">
            <a:avLst/>
          </a:prstGeom>
        </p:spPr>
      </p:pic>
      <p:sp>
        <p:nvSpPr>
          <p:cNvPr id="4"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Plain">
    <p:bg>
      <p:bgPr>
        <a:solidFill>
          <a:srgbClr val="4A6573"/>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bg1"/>
                </a:soli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1">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Rectangle 7"/>
          <p:cNvSpPr/>
          <p:nvPr userDrawn="1"/>
        </p:nvSpPr>
        <p:spPr bwMode="auto">
          <a:xfrm>
            <a:off x="1" y="6240463"/>
            <a:ext cx="12436474" cy="754062"/>
          </a:xfrm>
          <a:prstGeom prst="rect">
            <a:avLst/>
          </a:prstGeom>
          <a:solidFill>
            <a:schemeClr val="tx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4"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3" name="Picture 2"/>
          <p:cNvPicPr>
            <a:picLocks noChangeAspect="1"/>
          </p:cNvPicPr>
          <p:nvPr userDrawn="1"/>
        </p:nvPicPr>
        <p:blipFill>
          <a:blip r:embed="rId3"/>
          <a:stretch>
            <a:fillRect/>
          </a:stretch>
        </p:blipFill>
        <p:spPr>
          <a:xfrm>
            <a:off x="432277" y="6426476"/>
            <a:ext cx="955191" cy="357601"/>
          </a:xfrm>
          <a:prstGeom prst="rect">
            <a:avLst/>
          </a:prstGeom>
        </p:spPr>
      </p:pic>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800" fill="hold"/>
                                        <p:tgtEl>
                                          <p:spTgt spid="8"/>
                                        </p:tgtEl>
                                        <p:attrNameLst>
                                          <p:attrName>ppt_x</p:attrName>
                                        </p:attrNameLst>
                                      </p:cBhvr>
                                      <p:tavLst>
                                        <p:tav tm="0">
                                          <p:val>
                                            <p:strVal val="#ppt_x"/>
                                          </p:val>
                                        </p:tav>
                                        <p:tav tm="100000">
                                          <p:val>
                                            <p:strVal val="#ppt_x"/>
                                          </p:val>
                                        </p:tav>
                                      </p:tavLst>
                                    </p:anim>
                                    <p:anim calcmode="lin" valueType="num">
                                      <p:cBhvr additive="base">
                                        <p:cTn id="8" dur="8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0-50 Right Photo">
    <p:bg>
      <p:bgPr>
        <a:solidFill>
          <a:srgbClr val="4A657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3237" y="1241426"/>
            <a:ext cx="5257801" cy="2012859"/>
          </a:xfrm>
        </p:spPr>
        <p:txBody>
          <a:bodyPr wrap="square">
            <a:spAutoFit/>
          </a:bodyPr>
          <a:lstStyle>
            <a:lvl1pPr>
              <a:defRPr sz="6600" baseline="0">
                <a:solidFill>
                  <a:schemeClr val="bg1"/>
                </a:solidFill>
              </a:defRPr>
            </a:lvl1pPr>
          </a:lstStyle>
          <a:p>
            <a:r>
              <a:rPr lang="en-US" dirty="0"/>
              <a:t>50/50 photo layout</a:t>
            </a:r>
          </a:p>
        </p:txBody>
      </p:sp>
      <p:sp>
        <p:nvSpPr>
          <p:cNvPr id="6" name="Picture Placeholder 4"/>
          <p:cNvSpPr>
            <a:spLocks noGrp="1"/>
          </p:cNvSpPr>
          <p:nvPr>
            <p:ph type="pic" sz="quarter" idx="10"/>
          </p:nvPr>
        </p:nvSpPr>
        <p:spPr bwMode="ltGray">
          <a:xfrm>
            <a:off x="62325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
    <p:bg>
      <p:bgPr>
        <a:solidFill>
          <a:srgbClr val="4A657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slide Connect logo">
    <p:bg>
      <p:bgPr>
        <a:solidFill>
          <a:srgbClr val="4A6573"/>
        </a:solidFill>
        <a:effectLst/>
      </p:bgPr>
    </p:bg>
    <p:spTree>
      <p:nvGrpSpPr>
        <p:cNvPr id="1" name=""/>
        <p:cNvGrpSpPr/>
        <p:nvPr/>
      </p:nvGrpSpPr>
      <p:grpSpPr>
        <a:xfrm>
          <a:off x="0" y="0"/>
          <a:ext cx="0" cy="0"/>
          <a:chOff x="0" y="0"/>
          <a:chExt cx="0" cy="0"/>
        </a:xfrm>
      </p:grpSpPr>
      <p:sp>
        <p:nvSpPr>
          <p:cNvPr id="5" name="TextBox 4"/>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pic>
        <p:nvPicPr>
          <p:cNvPr id="6" name="Picture 5"/>
          <p:cNvPicPr>
            <a:picLocks noChangeAspect="1"/>
          </p:cNvPicPr>
          <p:nvPr userDrawn="1"/>
        </p:nvPicPr>
        <p:blipFill>
          <a:blip r:embed="rId2"/>
          <a:stretch>
            <a:fillRect/>
          </a:stretch>
        </p:blipFill>
        <p:spPr>
          <a:xfrm>
            <a:off x="10561637" y="5935662"/>
            <a:ext cx="1295400" cy="484967"/>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slide Microsoft">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Copyright ©2016 Wintellect, LLC. All rights reserved. </a:t>
            </a:r>
          </a:p>
        </p:txBody>
      </p:sp>
      <p:pic>
        <p:nvPicPr>
          <p:cNvPr id="3" name="Picture 2"/>
          <p:cNvPicPr>
            <a:picLocks noChangeAspect="1"/>
          </p:cNvPicPr>
          <p:nvPr userDrawn="1"/>
        </p:nvPicPr>
        <p:blipFill>
          <a:blip r:embed="rId2"/>
          <a:stretch>
            <a:fillRect/>
          </a:stretch>
        </p:blipFill>
        <p:spPr>
          <a:xfrm>
            <a:off x="3967020" y="2506662"/>
            <a:ext cx="4502434" cy="1742878"/>
          </a:xfrm>
          <a:prstGeom prst="rect">
            <a:avLst/>
          </a:prstGeom>
        </p:spPr>
      </p:pic>
    </p:spTree>
    <p:extLst>
      <p:ext uri="{BB962C8B-B14F-4D97-AF65-F5344CB8AC3E}">
        <p14:creationId xmlns:p14="http://schemas.microsoft.com/office/powerpoint/2010/main" val="5813836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71108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alkin">
    <p:bg>
      <p:bgPr>
        <a:solidFill>
          <a:srgbClr val="4A6573"/>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6" name="Picture 5"/>
          <p:cNvPicPr>
            <a:picLocks noChangeAspect="1"/>
          </p:cNvPicPr>
          <p:nvPr userDrawn="1"/>
        </p:nvPicPr>
        <p:blipFill>
          <a:blip r:embed="rId3"/>
          <a:stretch>
            <a:fillRect/>
          </a:stretch>
        </p:blipFill>
        <p:spPr>
          <a:xfrm>
            <a:off x="10561637" y="5935662"/>
            <a:ext cx="1295400" cy="484967"/>
          </a:xfrm>
          <a:prstGeom prst="rect">
            <a:avLst/>
          </a:prstGeom>
        </p:spPr>
      </p:pic>
      <p:sp>
        <p:nvSpPr>
          <p:cNvPr id="7" name="TextBox 6"/>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spTree>
    <p:extLst>
      <p:ext uri="{BB962C8B-B14F-4D97-AF65-F5344CB8AC3E}">
        <p14:creationId xmlns:p14="http://schemas.microsoft.com/office/powerpoint/2010/main" val="32533843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1 - Connect">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4" name="Rectangle 13"/>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Picture 16"/>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23"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4"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0" name="Picture 9"/>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12433159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2 - Connect">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7" name="Rectangle 16"/>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27"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8"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9" name="Picture 8"/>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325002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2">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0" name="Rectangle 9"/>
          <p:cNvSpPr/>
          <p:nvPr userDrawn="1"/>
        </p:nvSpPr>
        <p:spPr bwMode="auto">
          <a:xfrm>
            <a:off x="1" y="487"/>
            <a:ext cx="12436474" cy="664537"/>
          </a:xfrm>
          <a:prstGeom prst="rect">
            <a:avLst/>
          </a:prstGeom>
          <a:solidFill>
            <a:srgbClr val="FFFFFF"/>
          </a:solidFill>
          <a:ln>
            <a:noFill/>
            <a:headEnd type="none" w="med" len="med"/>
            <a:tailEnd type="none" w="med" len="med"/>
          </a:ln>
          <a:effectLst>
            <a:outerShdw blurRad="25400" dist="12700" dir="5400000" algn="t" rotWithShape="0">
              <a:prstClr val="black">
                <a:alpha val="18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0"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1"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3"/>
          <a:stretch>
            <a:fillRect/>
          </a:stretch>
        </p:blipFill>
        <p:spPr>
          <a:xfrm>
            <a:off x="408557" y="153954"/>
            <a:ext cx="955191" cy="357601"/>
          </a:xfrm>
          <a:prstGeom prst="rect">
            <a:avLst/>
          </a:prstGeom>
        </p:spPr>
      </p:pic>
      <p:sp>
        <p:nvSpPr>
          <p:cNvPr id="9" name="TextBox 8"/>
          <p:cNvSpPr txBox="1"/>
          <p:nvPr userDrawn="1"/>
        </p:nvSpPr>
        <p:spPr>
          <a:xfrm>
            <a:off x="8885237" y="5979798"/>
            <a:ext cx="3382977" cy="794064"/>
          </a:xfrm>
          <a:prstGeom prst="rect">
            <a:avLst/>
          </a:prstGeom>
          <a:noFill/>
        </p:spPr>
        <p:txBody>
          <a:bodyPr wrap="none" lIns="182880" tIns="146304" rIns="182880" bIns="146304" rtlCol="0">
            <a:spAutoFit/>
          </a:bodyPr>
          <a:lstStyle/>
          <a:p>
            <a:pPr algn="r">
              <a:lnSpc>
                <a:spcPct val="90000"/>
              </a:lnSpc>
              <a:spcAft>
                <a:spcPts val="600"/>
              </a:spcAft>
            </a:pPr>
            <a:r>
              <a:rPr lang="en-US" sz="3600" dirty="0">
                <a:solidFill>
                  <a:schemeClr val="tx1"/>
                </a:solidFill>
                <a:latin typeface="+mj-lt"/>
              </a:rPr>
              <a:t>Wintellect</a:t>
            </a:r>
            <a:r>
              <a:rPr lang="en-US" sz="3600" dirty="0">
                <a:solidFill>
                  <a:schemeClr val="tx1"/>
                </a:solidFill>
                <a:latin typeface="+mn-lt"/>
              </a:rPr>
              <a:t>NOW</a:t>
            </a:r>
          </a:p>
        </p:txBody>
      </p:sp>
    </p:spTree>
    <p:extLst>
      <p:ext uri="{BB962C8B-B14F-4D97-AF65-F5344CB8AC3E}">
        <p14:creationId xmlns:p14="http://schemas.microsoft.com/office/powerpoint/2010/main" val="3628960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9774513"/>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067622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2542555"/>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3174803"/>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6529360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3366392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4A6573"/>
        </a:solidFill>
        <a:effectLst/>
      </p:bgPr>
    </p:bg>
    <p:spTree>
      <p:nvGrpSpPr>
        <p:cNvPr id="1" name=""/>
        <p:cNvGrpSpPr/>
        <p:nvPr/>
      </p:nvGrpSpPr>
      <p:grpSpPr>
        <a:xfrm>
          <a:off x="0" y="0"/>
          <a:ext cx="0" cy="0"/>
          <a:chOff x="0" y="0"/>
          <a:chExt cx="0" cy="0"/>
        </a:xfrm>
      </p:grpSpPr>
      <p:sp>
        <p:nvSpPr>
          <p:cNvPr id="13" name="Rectangle 12"/>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p:cNvPicPr>
            <a:picLocks noChangeAspect="1"/>
          </p:cNvPicPr>
          <p:nvPr userDrawn="1"/>
        </p:nvPicPr>
        <p:blipFill rotWithShape="1">
          <a:blip r:embed="rId2">
            <a:alphaModFix amt="10000"/>
          </a:blip>
          <a:srcRect t="43378" r="43213" b="10783"/>
          <a:stretch/>
        </p:blipFill>
        <p:spPr>
          <a:xfrm>
            <a:off x="3063793" y="487"/>
            <a:ext cx="9356808" cy="6994038"/>
          </a:xfrm>
          <a:prstGeom prst="rect">
            <a:avLst/>
          </a:prstGeom>
        </p:spPr>
      </p:pic>
      <p:sp>
        <p:nvSpPr>
          <p:cNvPr id="20" name="Title 12"/>
          <p:cNvSpPr>
            <a:spLocks noGrp="1"/>
          </p:cNvSpPr>
          <p:nvPr>
            <p:ph type="title" hasCustomPrompt="1"/>
          </p:nvPr>
        </p:nvSpPr>
        <p:spPr>
          <a:xfrm>
            <a:off x="554990" y="2114550"/>
            <a:ext cx="9363062" cy="1840230"/>
          </a:xfrm>
          <a:prstGeom prst="rect">
            <a:avLst/>
          </a:prstGeom>
        </p:spPr>
        <p:txBody>
          <a:bodyPr lIns="146304" tIns="9144" rIns="146304" bIns="9144" anchor="b" anchorCtr="0"/>
          <a:lstStyle>
            <a:lvl1pPr marL="0" indent="0">
              <a:spcBef>
                <a:spcPts val="0"/>
              </a:spcBef>
              <a:buNone/>
              <a:defRPr sz="6000">
                <a:solidFill>
                  <a:schemeClr val="tx1"/>
                </a:solidFill>
                <a:latin typeface="+mj-lt"/>
              </a:defRPr>
            </a:lvl1pPr>
          </a:lstStyle>
          <a:p>
            <a:r>
              <a:rPr lang="en-US" dirty="0"/>
              <a:t>Demo</a:t>
            </a:r>
          </a:p>
        </p:txBody>
      </p:sp>
      <p:sp>
        <p:nvSpPr>
          <p:cNvPr id="22" name="Text Placeholder 4"/>
          <p:cNvSpPr>
            <a:spLocks noGrp="1"/>
          </p:cNvSpPr>
          <p:nvPr>
            <p:ph type="body" sz="quarter" idx="14" hasCustomPrompt="1"/>
          </p:nvPr>
        </p:nvSpPr>
        <p:spPr>
          <a:xfrm>
            <a:off x="554990" y="3946842"/>
            <a:ext cx="9363061" cy="664797"/>
          </a:xfrm>
          <a:prstGeom prst="rect">
            <a:avLst/>
          </a:prstGeom>
          <a:noFill/>
        </p:spPr>
        <p:txBody>
          <a:bodyPr wrap="square" lIns="146304" tIns="109728" rIns="146304" bIns="109728">
            <a:spAutoFit/>
          </a:bodyPr>
          <a:lstStyle>
            <a:lvl1pPr marL="0" indent="0">
              <a:spcBef>
                <a:spcPts val="0"/>
              </a:spcBef>
              <a:buNone/>
              <a:defRPr lang="en-US" sz="3200" kern="1200" spc="0" baseline="0" dirty="0">
                <a:solidFill>
                  <a:schemeClr val="tx1"/>
                </a:solidFill>
                <a:latin typeface="+mj-lt"/>
                <a:ea typeface="+mn-ea"/>
                <a:cs typeface="+mn-cs"/>
              </a:defRPr>
            </a:lvl1pPr>
          </a:lstStyle>
          <a:p>
            <a:pPr lvl="0"/>
            <a:r>
              <a:rPr lang="en-US" dirty="0"/>
              <a:t>Name</a:t>
            </a:r>
          </a:p>
        </p:txBody>
      </p:sp>
      <p:sp>
        <p:nvSpPr>
          <p:cNvPr id="7" name="TextBox 6"/>
          <p:cNvSpPr txBox="1"/>
          <p:nvPr userDrawn="1"/>
        </p:nvSpPr>
        <p:spPr>
          <a:xfrm>
            <a:off x="8885237" y="5979798"/>
            <a:ext cx="3382977" cy="794064"/>
          </a:xfrm>
          <a:prstGeom prst="rect">
            <a:avLst/>
          </a:prstGeom>
          <a:noFill/>
        </p:spPr>
        <p:txBody>
          <a:bodyPr wrap="none" lIns="182880" tIns="146304" rIns="182880" bIns="146304" rtlCol="0">
            <a:spAutoFit/>
          </a:bodyPr>
          <a:lstStyle/>
          <a:p>
            <a:pPr algn="r">
              <a:lnSpc>
                <a:spcPct val="90000"/>
              </a:lnSpc>
              <a:spcAft>
                <a:spcPts val="600"/>
              </a:spcAft>
            </a:pPr>
            <a:r>
              <a:rPr lang="en-US" sz="3600" dirty="0">
                <a:solidFill>
                  <a:schemeClr val="tx1"/>
                </a:solidFill>
                <a:latin typeface="+mj-lt"/>
              </a:rPr>
              <a:t>Wintellect</a:t>
            </a:r>
            <a:r>
              <a:rPr lang="en-US" sz="3600" dirty="0">
                <a:solidFill>
                  <a:schemeClr val="tx1"/>
                </a:solidFill>
                <a:latin typeface="+mn-lt"/>
              </a:rPr>
              <a:t>NOW</a:t>
            </a:r>
          </a:p>
        </p:txBody>
      </p:sp>
    </p:spTree>
    <p:extLst>
      <p:ext uri="{BB962C8B-B14F-4D97-AF65-F5344CB8AC3E}">
        <p14:creationId xmlns:p14="http://schemas.microsoft.com/office/powerpoint/2010/main" val="31637289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4A6573"/>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550862" y="1209973"/>
            <a:ext cx="11582400" cy="1181862"/>
          </a:xfrm>
          <a:noFill/>
        </p:spPr>
        <p:txBody>
          <a:bodyPr wrap="square" tIns="91440" bIns="91440" anchor="t" anchorCtr="0">
            <a:spAutoFit/>
          </a:bodyPr>
          <a:lstStyle>
            <a:lvl1pPr>
              <a:defRPr sz="7200" spc="-100" baseline="0">
                <a:solidFill>
                  <a:schemeClr val="tx1"/>
                </a:solidFill>
              </a:defRPr>
            </a:lvl1pPr>
          </a:lstStyle>
          <a:p>
            <a:r>
              <a:rPr lang="en-US" dirty="0"/>
              <a:t>Video title</a:t>
            </a:r>
          </a:p>
        </p:txBody>
      </p:sp>
      <p:pic>
        <p:nvPicPr>
          <p:cNvPr id="3" name="Picture 2"/>
          <p:cNvPicPr>
            <a:picLocks noChangeAspect="1"/>
          </p:cNvPicPr>
          <p:nvPr userDrawn="1"/>
        </p:nvPicPr>
        <p:blipFill rotWithShape="1">
          <a:blip r:embed="rId2">
            <a:alphaModFix amt="10000"/>
          </a:blip>
          <a:srcRect t="43378" r="43213" b="10783"/>
          <a:stretch/>
        </p:blipFill>
        <p:spPr>
          <a:xfrm>
            <a:off x="3211430" y="152887"/>
            <a:ext cx="9356808" cy="6994038"/>
          </a:xfrm>
          <a:prstGeom prst="rect">
            <a:avLst/>
          </a:prstGeom>
        </p:spPr>
      </p:pic>
    </p:spTree>
    <p:extLst>
      <p:ext uri="{BB962C8B-B14F-4D97-AF65-F5344CB8AC3E}">
        <p14:creationId xmlns:p14="http://schemas.microsoft.com/office/powerpoint/2010/main" val="18150593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Transmission">
    <p:bg>
      <p:bgPr>
        <a:solidFill>
          <a:srgbClr val="4A657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10000"/>
          </a:blip>
          <a:srcRect t="43378" r="43213" b="10783"/>
          <a:stretch/>
        </p:blipFill>
        <p:spPr>
          <a:xfrm>
            <a:off x="3211430" y="152887"/>
            <a:ext cx="9356808" cy="6994038"/>
          </a:xfrm>
          <a:prstGeom prst="rect">
            <a:avLst/>
          </a:prstGeom>
        </p:spPr>
      </p:pic>
      <p:sp>
        <p:nvSpPr>
          <p:cNvPr id="7"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Tree>
    <p:extLst>
      <p:ext uri="{BB962C8B-B14F-4D97-AF65-F5344CB8AC3E}">
        <p14:creationId xmlns:p14="http://schemas.microsoft.com/office/powerpoint/2010/main" val="537205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rgbClr val="4A6573"/>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Tree>
    <p:extLst>
      <p:ext uri="{BB962C8B-B14F-4D97-AF65-F5344CB8AC3E}">
        <p14:creationId xmlns:p14="http://schemas.microsoft.com/office/powerpoint/2010/main" val="41242146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 3">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3" name="Rectangle 12"/>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23"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4"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2" name="Picture 1"/>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37174500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0-50 Right Photo">
    <p:bg>
      <p:bgPr>
        <a:solidFill>
          <a:srgbClr val="4A6573"/>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503238" y="1241426"/>
            <a:ext cx="5333999" cy="2012859"/>
          </a:xfrm>
        </p:spPr>
        <p:txBody>
          <a:bodyPr wrap="square">
            <a:spAutoFit/>
          </a:bodyPr>
          <a:lstStyle>
            <a:lvl1pPr>
              <a:defRPr sz="6600" baseline="0">
                <a:solidFill>
                  <a:schemeClr val="tx1"/>
                </a:solidFill>
              </a:defRPr>
            </a:lvl1pPr>
          </a:lstStyle>
          <a:p>
            <a:r>
              <a:rPr lang="en-US" dirty="0"/>
              <a:t>50/50 photo layout</a:t>
            </a:r>
          </a:p>
        </p:txBody>
      </p:sp>
      <p:sp>
        <p:nvSpPr>
          <p:cNvPr id="6" name="Picture Placeholder 4"/>
          <p:cNvSpPr>
            <a:spLocks noGrp="1"/>
          </p:cNvSpPr>
          <p:nvPr>
            <p:ph type="pic" sz="quarter" idx="10"/>
          </p:nvPr>
        </p:nvSpPr>
        <p:spPr bwMode="ltGray">
          <a:xfrm>
            <a:off x="62325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846113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 Dark Gray">
    <p:bg>
      <p:bgPr>
        <a:solidFill>
          <a:srgbClr val="4A657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687537"/>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4A657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73054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705256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slide Connect logo">
    <p:bg>
      <p:bgPr>
        <a:solidFill>
          <a:srgbClr val="4A657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10561637" y="5935662"/>
            <a:ext cx="1295400" cy="484967"/>
          </a:xfrm>
          <a:prstGeom prst="rect">
            <a:avLst/>
          </a:prstGeom>
        </p:spPr>
      </p:pic>
      <p:sp>
        <p:nvSpPr>
          <p:cNvPr id="6" name="TextBox 5"/>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spTree>
    <p:extLst>
      <p:ext uri="{BB962C8B-B14F-4D97-AF65-F5344CB8AC3E}">
        <p14:creationId xmlns:p14="http://schemas.microsoft.com/office/powerpoint/2010/main" val="2435131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slide Microsoft">
    <p:bg>
      <p:bgPr>
        <a:solidFill>
          <a:srgbClr val="4A6573"/>
        </a:solidFill>
        <a:effectLst/>
      </p:bgPr>
    </p:bg>
    <p:spTree>
      <p:nvGrpSpPr>
        <p:cNvPr id="1" name=""/>
        <p:cNvGrpSpPr/>
        <p:nvPr/>
      </p:nvGrpSpPr>
      <p:grpSpPr>
        <a:xfrm>
          <a:off x="0" y="0"/>
          <a:ext cx="0" cy="0"/>
          <a:chOff x="0" y="0"/>
          <a:chExt cx="0" cy="0"/>
        </a:xfrm>
      </p:grpSpPr>
      <p:sp>
        <p:nvSpPr>
          <p:cNvPr id="7"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solidFill>
                  <a:schemeClr val="bg1"/>
                </a:solidFill>
                <a:cs typeface="Segoe UI" pitchFamily="34" charset="0"/>
              </a:rPr>
              <a:t>Copyright ©2016 Wintellect, LLC. All rights reserved. </a:t>
            </a:r>
          </a:p>
        </p:txBody>
      </p:sp>
      <p:pic>
        <p:nvPicPr>
          <p:cNvPr id="4" name="Picture 3"/>
          <p:cNvPicPr>
            <a:picLocks noChangeAspect="1"/>
          </p:cNvPicPr>
          <p:nvPr userDrawn="1"/>
        </p:nvPicPr>
        <p:blipFill>
          <a:blip r:embed="rId2"/>
          <a:stretch>
            <a:fillRect/>
          </a:stretch>
        </p:blipFill>
        <p:spPr>
          <a:xfrm>
            <a:off x="3967020" y="2506662"/>
            <a:ext cx="4502434" cy="1742878"/>
          </a:xfrm>
          <a:prstGeom prst="rect">
            <a:avLst/>
          </a:prstGeom>
        </p:spPr>
      </p:pic>
    </p:spTree>
    <p:extLst>
      <p:ext uri="{BB962C8B-B14F-4D97-AF65-F5344CB8AC3E}">
        <p14:creationId xmlns:p14="http://schemas.microsoft.com/office/powerpoint/2010/main" val="15967958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36503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4">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3" name="Rectangle 12"/>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9"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0"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27637686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solidFill>
                  <a:srgbClr val="EF4539"/>
                </a:soli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solidFill>
                  <a:srgbClr val="FF0000"/>
                </a:solidFill>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pos="3917"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3" Type="http://schemas.openxmlformats.org/officeDocument/2006/relationships/slideLayout" Target="../slideLayouts/slideLayout29.xml"/><Relationship Id="rId21" Type="http://schemas.openxmlformats.org/officeDocument/2006/relationships/theme" Target="../theme/theme2.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19" Type="http://schemas.openxmlformats.org/officeDocument/2006/relationships/slideLayout" Target="../slideLayouts/slideLayout45.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6"/>
            <a:chOff x="12618967" y="0"/>
            <a:chExt cx="952401" cy="5766966"/>
          </a:xfrm>
        </p:grpSpPr>
        <p:grpSp>
          <p:nvGrpSpPr>
            <p:cNvPr id="18" name="Group 17"/>
            <p:cNvGrpSpPr/>
            <p:nvPr userDrawn="1"/>
          </p:nvGrpSpPr>
          <p:grpSpPr>
            <a:xfrm>
              <a:off x="12618967" y="0"/>
              <a:ext cx="952401" cy="5766966"/>
              <a:chOff x="12618967" y="0"/>
              <a:chExt cx="952401" cy="5766966"/>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R:92</a:t>
                  </a:r>
                  <a:r>
                    <a:rPr lang="en-US" sz="500" baseline="0" dirty="0">
                      <a:gradFill>
                        <a:gsLst>
                          <a:gs pos="0">
                            <a:srgbClr val="FFFFFF"/>
                          </a:gs>
                          <a:gs pos="100000">
                            <a:srgbClr val="FFFFFF"/>
                          </a:gs>
                        </a:gsLst>
                        <a:lin ang="5400000" scaled="0"/>
                      </a:gradFill>
                      <a:ea typeface="Segoe UI" pitchFamily="34" charset="0"/>
                      <a:cs typeface="Segoe UI" pitchFamily="34" charset="0"/>
                    </a:rPr>
                    <a:t> G:45 B:145</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solidFill>
                        <a:srgbClr val="000000"/>
                      </a:soli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a:t>
                  </a:r>
                  <a:r>
                    <a:rPr lang="en-US" sz="500" baseline="0" dirty="0">
                      <a:gradFill>
                        <a:gsLst>
                          <a:gs pos="2092">
                            <a:srgbClr val="F8F8F8"/>
                          </a:gs>
                          <a:gs pos="10042">
                            <a:srgbClr val="F8F8F8"/>
                          </a:gs>
                        </a:gsLst>
                        <a:lin ang="5400000" scaled="0"/>
                      </a:gradFill>
                      <a:ea typeface="Segoe UI" pitchFamily="34" charset="0"/>
                      <a:cs typeface="Segoe UI" pitchFamily="34" charset="0"/>
                    </a:rPr>
                    <a:t> G:130 B:114</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9" r:id="rId1"/>
    <p:sldLayoutId id="2147484300" r:id="rId2"/>
    <p:sldLayoutId id="2147484318" r:id="rId3"/>
    <p:sldLayoutId id="2147484341" r:id="rId4"/>
    <p:sldLayoutId id="2147484342" r:id="rId5"/>
    <p:sldLayoutId id="2147484295" r:id="rId6"/>
    <p:sldLayoutId id="2147484240" r:id="rId7"/>
    <p:sldLayoutId id="2147484296" r:id="rId8"/>
    <p:sldLayoutId id="2147484241" r:id="rId9"/>
    <p:sldLayoutId id="2147484297" r:id="rId10"/>
    <p:sldLayoutId id="2147484244" r:id="rId11"/>
    <p:sldLayoutId id="2147484298" r:id="rId12"/>
    <p:sldLayoutId id="2147484245" r:id="rId13"/>
    <p:sldLayoutId id="2147484247" r:id="rId14"/>
    <p:sldLayoutId id="2147484337" r:id="rId15"/>
    <p:sldLayoutId id="2147484249" r:id="rId16"/>
    <p:sldLayoutId id="2147484301" r:id="rId17"/>
    <p:sldLayoutId id="2147484252" r:id="rId18"/>
    <p:sldLayoutId id="2147484251" r:id="rId19"/>
    <p:sldLayoutId id="2147484254" r:id="rId20"/>
    <p:sldLayoutId id="2147484257" r:id="rId21"/>
    <p:sldLayoutId id="2147484260" r:id="rId22"/>
    <p:sldLayoutId id="2147484299" r:id="rId23"/>
    <p:sldLayoutId id="2147484345" r:id="rId24"/>
    <p:sldLayoutId id="2147484263" r:id="rId25"/>
    <p:sldLayoutId id="2147484348" r:id="rId2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Pr>
        <a:solidFill>
          <a:srgbClr val="4A657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64" name="Group 63"/>
          <p:cNvGrpSpPr/>
          <p:nvPr userDrawn="1"/>
        </p:nvGrpSpPr>
        <p:grpSpPr>
          <a:xfrm>
            <a:off x="12618967" y="0"/>
            <a:ext cx="952401" cy="5766966"/>
            <a:chOff x="12618967" y="0"/>
            <a:chExt cx="952401" cy="5766966"/>
          </a:xfrm>
        </p:grpSpPr>
        <p:grpSp>
          <p:nvGrpSpPr>
            <p:cNvPr id="65" name="Group 64"/>
            <p:cNvGrpSpPr/>
            <p:nvPr userDrawn="1"/>
          </p:nvGrpSpPr>
          <p:grpSpPr>
            <a:xfrm>
              <a:off x="12618967" y="0"/>
              <a:ext cx="952401" cy="5766966"/>
              <a:chOff x="12618967" y="0"/>
              <a:chExt cx="952401" cy="5766966"/>
            </a:xfrm>
          </p:grpSpPr>
          <p:grpSp>
            <p:nvGrpSpPr>
              <p:cNvPr id="67" name="Group 66"/>
              <p:cNvGrpSpPr/>
              <p:nvPr userDrawn="1"/>
            </p:nvGrpSpPr>
            <p:grpSpPr>
              <a:xfrm rot="5400000">
                <a:off x="11582059" y="1045293"/>
                <a:ext cx="2703052" cy="629236"/>
                <a:chOff x="1586734" y="4543426"/>
                <a:chExt cx="2703052" cy="629236"/>
              </a:xfrm>
            </p:grpSpPr>
            <p:sp>
              <p:nvSpPr>
                <p:cNvPr id="74" name="Rectangle 73"/>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75" name="Rectangle 74"/>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76" name="Rectangle 75"/>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77" name="Rectangle 76"/>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R:92</a:t>
                  </a:r>
                  <a:r>
                    <a:rPr lang="en-US" sz="500" baseline="0" dirty="0">
                      <a:gradFill>
                        <a:gsLst>
                          <a:gs pos="0">
                            <a:srgbClr val="FFFFFF"/>
                          </a:gs>
                          <a:gs pos="100000">
                            <a:srgbClr val="FFFFFF"/>
                          </a:gs>
                        </a:gsLst>
                        <a:lin ang="5400000" scaled="0"/>
                      </a:gradFill>
                      <a:ea typeface="Segoe UI" pitchFamily="34" charset="0"/>
                      <a:cs typeface="Segoe UI" pitchFamily="34" charset="0"/>
                    </a:rPr>
                    <a:t> G:45 B:145</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78" name="Rectangle 77"/>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79" name="Rectangle 78"/>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68" name="Group 67"/>
              <p:cNvGrpSpPr/>
              <p:nvPr userDrawn="1"/>
            </p:nvGrpSpPr>
            <p:grpSpPr>
              <a:xfrm rot="5400000">
                <a:off x="10970856" y="3489620"/>
                <a:ext cx="3925458" cy="629233"/>
                <a:chOff x="3254158" y="4203959"/>
                <a:chExt cx="3925458" cy="629233"/>
              </a:xfrm>
            </p:grpSpPr>
            <p:sp>
              <p:nvSpPr>
                <p:cNvPr id="71" name="Rectangle 70"/>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solidFill>
                        <a:srgbClr val="000000"/>
                      </a:soli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solidFill>
                        <a:srgbClr val="000000"/>
                      </a:solidFill>
                      <a:latin typeface="+mn-lt"/>
                      <a:ea typeface="Segoe UI" pitchFamily="34" charset="0"/>
                      <a:cs typeface="Segoe UI" pitchFamily="34" charset="0"/>
                    </a:rPr>
                    <a:t>R:255 G:185 B:0</a:t>
                  </a:r>
                </a:p>
              </p:txBody>
            </p:sp>
            <p:sp>
              <p:nvSpPr>
                <p:cNvPr id="72" name="Rectangle 71"/>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73" name="Rectangle 72"/>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a:t>
                  </a:r>
                  <a:r>
                    <a:rPr lang="en-US" sz="500" baseline="0" dirty="0">
                      <a:gradFill>
                        <a:gsLst>
                          <a:gs pos="2092">
                            <a:srgbClr val="F8F8F8"/>
                          </a:gs>
                          <a:gs pos="10042">
                            <a:srgbClr val="F8F8F8"/>
                          </a:gs>
                        </a:gsLst>
                        <a:lin ang="5400000" scaled="0"/>
                      </a:gradFill>
                      <a:ea typeface="Segoe UI" pitchFamily="34" charset="0"/>
                      <a:cs typeface="Segoe UI" pitchFamily="34" charset="0"/>
                    </a:rPr>
                    <a:t> G:130 B:114</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69" name="TextBox 68"/>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solidFill>
                      <a:schemeClr val="bg1"/>
                    </a:solidFill>
                  </a:rPr>
                  <a:t>Main colors</a:t>
                </a:r>
              </a:p>
            </p:txBody>
          </p:sp>
          <p:sp>
            <p:nvSpPr>
              <p:cNvPr id="70" name="TextBox 69"/>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solidFill>
                      <a:schemeClr val="bg1"/>
                    </a:solidFill>
                  </a:rPr>
                  <a:t>Secondary colors (use only when</a:t>
                </a:r>
                <a:r>
                  <a:rPr lang="en-US" sz="1000" baseline="0" dirty="0">
                    <a:solidFill>
                      <a:schemeClr val="bg1"/>
                    </a:solidFill>
                  </a:rPr>
                  <a:t> necessary)</a:t>
                </a:r>
                <a:endParaRPr lang="en-US" sz="1000" dirty="0">
                  <a:solidFill>
                    <a:schemeClr val="bg1"/>
                  </a:solidFill>
                </a:endParaRPr>
              </a:p>
            </p:txBody>
          </p:sp>
        </p:grpSp>
        <p:sp>
          <p:nvSpPr>
            <p:cNvPr id="66" name="Rectangle 65"/>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460120779"/>
      </p:ext>
    </p:extLst>
  </p:cSld>
  <p:clrMap bg1="dk1" tx1="lt1" bg2="dk2" tx2="lt2" accent1="accent1" accent2="accent2" accent3="accent3" accent4="accent4" accent5="accent5" accent6="accent6" hlink="hlink" folHlink="folHlink"/>
  <p:sldLayoutIdLst>
    <p:sldLayoutId id="2147484338" r:id="rId1"/>
    <p:sldLayoutId id="2147484339" r:id="rId2"/>
    <p:sldLayoutId id="2147484340" r:id="rId3"/>
    <p:sldLayoutId id="2147484311" r:id="rId4"/>
    <p:sldLayoutId id="2147484312" r:id="rId5"/>
    <p:sldLayoutId id="2147484313" r:id="rId6"/>
    <p:sldLayoutId id="2147484314" r:id="rId7"/>
    <p:sldLayoutId id="2147484315" r:id="rId8"/>
    <p:sldLayoutId id="2147484316" r:id="rId9"/>
    <p:sldLayoutId id="2147484327" r:id="rId10"/>
    <p:sldLayoutId id="2147484328" r:id="rId11"/>
    <p:sldLayoutId id="2147484329" r:id="rId12"/>
    <p:sldLayoutId id="2147484330" r:id="rId13"/>
    <p:sldLayoutId id="2147484331" r:id="rId14"/>
    <p:sldLayoutId id="2147484317" r:id="rId15"/>
    <p:sldLayoutId id="2147484332" r:id="rId16"/>
    <p:sldLayoutId id="2147484334" r:id="rId17"/>
    <p:sldLayoutId id="2147484346" r:id="rId18"/>
    <p:sldLayoutId id="2147484347" r:id="rId19"/>
    <p:sldLayoutId id="2147484336"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9.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9.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9.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txBox="1">
            <a:spLocks/>
          </p:cNvSpPr>
          <p:nvPr/>
        </p:nvSpPr>
        <p:spPr>
          <a:xfrm>
            <a:off x="473561" y="906830"/>
            <a:ext cx="6871327" cy="892204"/>
          </a:xfrm>
          <a:prstGeom prst="rect">
            <a:avLst/>
          </a:prstGeom>
        </p:spPr>
        <p:txBody>
          <a:bodyPr/>
          <a:lst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a:lstStyle>
          <a:p>
            <a:pPr>
              <a:spcBef>
                <a:spcPts val="0"/>
              </a:spcBef>
              <a:spcAft>
                <a:spcPts val="1836"/>
              </a:spcAft>
              <a:buSzPct val="90000"/>
            </a:pPr>
            <a:r>
              <a:rPr lang="en-US" sz="5999" dirty="0"/>
              <a:t>Header</a:t>
            </a:r>
            <a:endParaRPr lang="en-US" sz="1800" dirty="0">
              <a:gradFill>
                <a:gsLst>
                  <a:gs pos="0">
                    <a:srgbClr val="FFFFFF"/>
                  </a:gs>
                  <a:gs pos="86000">
                    <a:srgbClr val="FFFFFF"/>
                  </a:gs>
                </a:gsLst>
                <a:lin ang="5400000" scaled="0"/>
              </a:gradFill>
              <a:cs typeface="+mn-cs"/>
            </a:endParaRPr>
          </a:p>
        </p:txBody>
      </p:sp>
      <p:grpSp>
        <p:nvGrpSpPr>
          <p:cNvPr id="19" name="Group 18"/>
          <p:cNvGrpSpPr/>
          <p:nvPr/>
        </p:nvGrpSpPr>
        <p:grpSpPr>
          <a:xfrm>
            <a:off x="341096" y="571031"/>
            <a:ext cx="4259867" cy="894608"/>
            <a:chOff x="259738" y="497600"/>
            <a:chExt cx="4260471" cy="894729"/>
          </a:xfrm>
        </p:grpSpPr>
        <p:sp>
          <p:nvSpPr>
            <p:cNvPr id="22" name="TextBox 21"/>
            <p:cNvSpPr txBox="1"/>
            <p:nvPr userDrawn="1"/>
          </p:nvSpPr>
          <p:spPr>
            <a:xfrm>
              <a:off x="259738" y="842570"/>
              <a:ext cx="4260471" cy="549759"/>
            </a:xfrm>
            <a:prstGeom prst="rect">
              <a:avLst/>
            </a:prstGeom>
            <a:noFill/>
          </p:spPr>
          <p:txBody>
            <a:bodyPr wrap="square" lIns="182854" tIns="146283" rIns="182854" bIns="146283" rtlCol="0">
              <a:spAutoFit/>
            </a:bodyPr>
            <a:lstStyle/>
            <a:p>
              <a:pPr>
                <a:lnSpc>
                  <a:spcPct val="90000"/>
                </a:lnSpc>
                <a:spcAft>
                  <a:spcPts val="600"/>
                </a:spcAft>
              </a:pPr>
              <a:r>
                <a:rPr lang="en-US" sz="1836" dirty="0">
                  <a:latin typeface="Segoe UI" panose="020B0502040204020203" pitchFamily="34" charset="0"/>
                  <a:cs typeface="Segoe UI" panose="020B0502040204020203" pitchFamily="34" charset="0"/>
                </a:rPr>
                <a:t>Microsoft Virtual Academy</a:t>
              </a:r>
            </a:p>
          </p:txBody>
        </p:sp>
        <p:pic>
          <p:nvPicPr>
            <p:cNvPr id="21" name="Picture 20"/>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invGray">
            <a:xfrm>
              <a:off x="472746" y="497600"/>
              <a:ext cx="1554491" cy="332660"/>
            </a:xfrm>
            <a:prstGeom prst="rect">
              <a:avLst/>
            </a:prstGeom>
          </p:spPr>
        </p:pic>
      </p:grpSp>
      <p:grpSp>
        <p:nvGrpSpPr>
          <p:cNvPr id="44" name="Group 43"/>
          <p:cNvGrpSpPr/>
          <p:nvPr/>
        </p:nvGrpSpPr>
        <p:grpSpPr>
          <a:xfrm>
            <a:off x="8329313" y="2682662"/>
            <a:ext cx="4136438" cy="4319470"/>
            <a:chOff x="9091612" y="3300413"/>
            <a:chExt cx="538163" cy="561976"/>
          </a:xfrm>
        </p:grpSpPr>
        <p:sp>
          <p:nvSpPr>
            <p:cNvPr id="45" name="Freeform 1371"/>
            <p:cNvSpPr>
              <a:spLocks noEditPoints="1"/>
            </p:cNvSpPr>
            <p:nvPr/>
          </p:nvSpPr>
          <p:spPr bwMode="auto">
            <a:xfrm>
              <a:off x="9196387" y="3397250"/>
              <a:ext cx="152400" cy="465138"/>
            </a:xfrm>
            <a:custGeom>
              <a:avLst/>
              <a:gdLst>
                <a:gd name="T0" fmla="*/ 0 w 190"/>
                <a:gd name="T1" fmla="*/ 0 h 587"/>
                <a:gd name="T2" fmla="*/ 0 w 190"/>
                <a:gd name="T3" fmla="*/ 587 h 587"/>
                <a:gd name="T4" fmla="*/ 190 w 190"/>
                <a:gd name="T5" fmla="*/ 587 h 587"/>
                <a:gd name="T6" fmla="*/ 190 w 190"/>
                <a:gd name="T7" fmla="*/ 0 h 587"/>
                <a:gd name="T8" fmla="*/ 0 w 190"/>
                <a:gd name="T9" fmla="*/ 0 h 587"/>
                <a:gd name="T10" fmla="*/ 117 w 190"/>
                <a:gd name="T11" fmla="*/ 80 h 587"/>
                <a:gd name="T12" fmla="*/ 117 w 190"/>
                <a:gd name="T13" fmla="*/ 80 h 587"/>
                <a:gd name="T14" fmla="*/ 115 w 190"/>
                <a:gd name="T15" fmla="*/ 89 h 587"/>
                <a:gd name="T16" fmla="*/ 111 w 190"/>
                <a:gd name="T17" fmla="*/ 96 h 587"/>
                <a:gd name="T18" fmla="*/ 104 w 190"/>
                <a:gd name="T19" fmla="*/ 101 h 587"/>
                <a:gd name="T20" fmla="*/ 95 w 190"/>
                <a:gd name="T21" fmla="*/ 103 h 587"/>
                <a:gd name="T22" fmla="*/ 95 w 190"/>
                <a:gd name="T23" fmla="*/ 103 h 587"/>
                <a:gd name="T24" fmla="*/ 86 w 190"/>
                <a:gd name="T25" fmla="*/ 101 h 587"/>
                <a:gd name="T26" fmla="*/ 79 w 190"/>
                <a:gd name="T27" fmla="*/ 96 h 587"/>
                <a:gd name="T28" fmla="*/ 74 w 190"/>
                <a:gd name="T29" fmla="*/ 89 h 587"/>
                <a:gd name="T30" fmla="*/ 72 w 190"/>
                <a:gd name="T31" fmla="*/ 80 h 587"/>
                <a:gd name="T32" fmla="*/ 72 w 190"/>
                <a:gd name="T33" fmla="*/ 80 h 587"/>
                <a:gd name="T34" fmla="*/ 74 w 190"/>
                <a:gd name="T35" fmla="*/ 71 h 587"/>
                <a:gd name="T36" fmla="*/ 79 w 190"/>
                <a:gd name="T37" fmla="*/ 63 h 587"/>
                <a:gd name="T38" fmla="*/ 86 w 190"/>
                <a:gd name="T39" fmla="*/ 60 h 587"/>
                <a:gd name="T40" fmla="*/ 95 w 190"/>
                <a:gd name="T41" fmla="*/ 58 h 587"/>
                <a:gd name="T42" fmla="*/ 95 w 190"/>
                <a:gd name="T43" fmla="*/ 58 h 587"/>
                <a:gd name="T44" fmla="*/ 104 w 190"/>
                <a:gd name="T45" fmla="*/ 60 h 587"/>
                <a:gd name="T46" fmla="*/ 111 w 190"/>
                <a:gd name="T47" fmla="*/ 63 h 587"/>
                <a:gd name="T48" fmla="*/ 115 w 190"/>
                <a:gd name="T49" fmla="*/ 71 h 587"/>
                <a:gd name="T50" fmla="*/ 117 w 190"/>
                <a:gd name="T51" fmla="*/ 8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0" h="587">
                  <a:moveTo>
                    <a:pt x="0" y="0"/>
                  </a:moveTo>
                  <a:lnTo>
                    <a:pt x="0" y="587"/>
                  </a:lnTo>
                  <a:lnTo>
                    <a:pt x="190" y="587"/>
                  </a:lnTo>
                  <a:lnTo>
                    <a:pt x="190" y="0"/>
                  </a:lnTo>
                  <a:lnTo>
                    <a:pt x="0" y="0"/>
                  </a:lnTo>
                  <a:close/>
                  <a:moveTo>
                    <a:pt x="117" y="80"/>
                  </a:moveTo>
                  <a:lnTo>
                    <a:pt x="117" y="80"/>
                  </a:lnTo>
                  <a:lnTo>
                    <a:pt x="115" y="89"/>
                  </a:lnTo>
                  <a:lnTo>
                    <a:pt x="111" y="96"/>
                  </a:lnTo>
                  <a:lnTo>
                    <a:pt x="104" y="101"/>
                  </a:lnTo>
                  <a:lnTo>
                    <a:pt x="95" y="103"/>
                  </a:lnTo>
                  <a:lnTo>
                    <a:pt x="95" y="103"/>
                  </a:lnTo>
                  <a:lnTo>
                    <a:pt x="86" y="101"/>
                  </a:lnTo>
                  <a:lnTo>
                    <a:pt x="79" y="96"/>
                  </a:lnTo>
                  <a:lnTo>
                    <a:pt x="74" y="89"/>
                  </a:lnTo>
                  <a:lnTo>
                    <a:pt x="72" y="80"/>
                  </a:lnTo>
                  <a:lnTo>
                    <a:pt x="72" y="80"/>
                  </a:lnTo>
                  <a:lnTo>
                    <a:pt x="74" y="71"/>
                  </a:lnTo>
                  <a:lnTo>
                    <a:pt x="79" y="63"/>
                  </a:lnTo>
                  <a:lnTo>
                    <a:pt x="86" y="60"/>
                  </a:lnTo>
                  <a:lnTo>
                    <a:pt x="95" y="58"/>
                  </a:lnTo>
                  <a:lnTo>
                    <a:pt x="95" y="58"/>
                  </a:lnTo>
                  <a:lnTo>
                    <a:pt x="104" y="60"/>
                  </a:lnTo>
                  <a:lnTo>
                    <a:pt x="111" y="63"/>
                  </a:lnTo>
                  <a:lnTo>
                    <a:pt x="115" y="71"/>
                  </a:lnTo>
                  <a:lnTo>
                    <a:pt x="117" y="8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46" name="Rectangle 1372"/>
            <p:cNvSpPr>
              <a:spLocks noChangeArrowheads="1"/>
            </p:cNvSpPr>
            <p:nvPr/>
          </p:nvSpPr>
          <p:spPr bwMode="auto">
            <a:xfrm>
              <a:off x="9196387" y="3397250"/>
              <a:ext cx="152400"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47" name="Freeform 1373"/>
            <p:cNvSpPr>
              <a:spLocks/>
            </p:cNvSpPr>
            <p:nvPr/>
          </p:nvSpPr>
          <p:spPr bwMode="auto">
            <a:xfrm>
              <a:off x="9253537" y="3441700"/>
              <a:ext cx="36513" cy="36513"/>
            </a:xfrm>
            <a:custGeom>
              <a:avLst/>
              <a:gdLst>
                <a:gd name="T0" fmla="*/ 45 w 45"/>
                <a:gd name="T1" fmla="*/ 22 h 45"/>
                <a:gd name="T2" fmla="*/ 45 w 45"/>
                <a:gd name="T3" fmla="*/ 22 h 45"/>
                <a:gd name="T4" fmla="*/ 43 w 45"/>
                <a:gd name="T5" fmla="*/ 31 h 45"/>
                <a:gd name="T6" fmla="*/ 39 w 45"/>
                <a:gd name="T7" fmla="*/ 38 h 45"/>
                <a:gd name="T8" fmla="*/ 32 w 45"/>
                <a:gd name="T9" fmla="*/ 43 h 45"/>
                <a:gd name="T10" fmla="*/ 23 w 45"/>
                <a:gd name="T11" fmla="*/ 45 h 45"/>
                <a:gd name="T12" fmla="*/ 23 w 45"/>
                <a:gd name="T13" fmla="*/ 45 h 45"/>
                <a:gd name="T14" fmla="*/ 14 w 45"/>
                <a:gd name="T15" fmla="*/ 43 h 45"/>
                <a:gd name="T16" fmla="*/ 7 w 45"/>
                <a:gd name="T17" fmla="*/ 38 h 45"/>
                <a:gd name="T18" fmla="*/ 2 w 45"/>
                <a:gd name="T19" fmla="*/ 31 h 45"/>
                <a:gd name="T20" fmla="*/ 0 w 45"/>
                <a:gd name="T21" fmla="*/ 22 h 45"/>
                <a:gd name="T22" fmla="*/ 0 w 45"/>
                <a:gd name="T23" fmla="*/ 22 h 45"/>
                <a:gd name="T24" fmla="*/ 2 w 45"/>
                <a:gd name="T25" fmla="*/ 13 h 45"/>
                <a:gd name="T26" fmla="*/ 7 w 45"/>
                <a:gd name="T27" fmla="*/ 5 h 45"/>
                <a:gd name="T28" fmla="*/ 14 w 45"/>
                <a:gd name="T29" fmla="*/ 2 h 45"/>
                <a:gd name="T30" fmla="*/ 23 w 45"/>
                <a:gd name="T31" fmla="*/ 0 h 45"/>
                <a:gd name="T32" fmla="*/ 23 w 45"/>
                <a:gd name="T33" fmla="*/ 0 h 45"/>
                <a:gd name="T34" fmla="*/ 32 w 45"/>
                <a:gd name="T35" fmla="*/ 2 h 45"/>
                <a:gd name="T36" fmla="*/ 39 w 45"/>
                <a:gd name="T37" fmla="*/ 5 h 45"/>
                <a:gd name="T38" fmla="*/ 43 w 45"/>
                <a:gd name="T39" fmla="*/ 13 h 45"/>
                <a:gd name="T40" fmla="*/ 45 w 45"/>
                <a:gd name="T41"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 h="45">
                  <a:moveTo>
                    <a:pt x="45" y="22"/>
                  </a:moveTo>
                  <a:lnTo>
                    <a:pt x="45" y="22"/>
                  </a:lnTo>
                  <a:lnTo>
                    <a:pt x="43" y="31"/>
                  </a:lnTo>
                  <a:lnTo>
                    <a:pt x="39" y="38"/>
                  </a:lnTo>
                  <a:lnTo>
                    <a:pt x="32" y="43"/>
                  </a:lnTo>
                  <a:lnTo>
                    <a:pt x="23" y="45"/>
                  </a:lnTo>
                  <a:lnTo>
                    <a:pt x="23" y="45"/>
                  </a:lnTo>
                  <a:lnTo>
                    <a:pt x="14" y="43"/>
                  </a:lnTo>
                  <a:lnTo>
                    <a:pt x="7" y="38"/>
                  </a:lnTo>
                  <a:lnTo>
                    <a:pt x="2" y="31"/>
                  </a:lnTo>
                  <a:lnTo>
                    <a:pt x="0" y="22"/>
                  </a:lnTo>
                  <a:lnTo>
                    <a:pt x="0" y="22"/>
                  </a:lnTo>
                  <a:lnTo>
                    <a:pt x="2" y="13"/>
                  </a:lnTo>
                  <a:lnTo>
                    <a:pt x="7" y="5"/>
                  </a:lnTo>
                  <a:lnTo>
                    <a:pt x="14" y="2"/>
                  </a:lnTo>
                  <a:lnTo>
                    <a:pt x="23" y="0"/>
                  </a:lnTo>
                  <a:lnTo>
                    <a:pt x="23" y="0"/>
                  </a:lnTo>
                  <a:lnTo>
                    <a:pt x="32" y="2"/>
                  </a:lnTo>
                  <a:lnTo>
                    <a:pt x="39" y="5"/>
                  </a:lnTo>
                  <a:lnTo>
                    <a:pt x="43" y="13"/>
                  </a:lnTo>
                  <a:lnTo>
                    <a:pt x="45"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48" name="Rectangle 1374"/>
            <p:cNvSpPr>
              <a:spLocks noChangeArrowheads="1"/>
            </p:cNvSpPr>
            <p:nvPr/>
          </p:nvSpPr>
          <p:spPr bwMode="auto">
            <a:xfrm>
              <a:off x="9196387" y="3417888"/>
              <a:ext cx="492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49" name="Freeform 1375"/>
            <p:cNvSpPr>
              <a:spLocks/>
            </p:cNvSpPr>
            <p:nvPr/>
          </p:nvSpPr>
          <p:spPr bwMode="auto">
            <a:xfrm>
              <a:off x="9196387" y="3417888"/>
              <a:ext cx="49213" cy="7938"/>
            </a:xfrm>
            <a:custGeom>
              <a:avLst/>
              <a:gdLst>
                <a:gd name="T0" fmla="*/ 0 w 61"/>
                <a:gd name="T1" fmla="*/ 9 h 9"/>
                <a:gd name="T2" fmla="*/ 61 w 61"/>
                <a:gd name="T3" fmla="*/ 9 h 9"/>
                <a:gd name="T4" fmla="*/ 61 w 61"/>
                <a:gd name="T5" fmla="*/ 0 h 9"/>
                <a:gd name="T6" fmla="*/ 0 w 61"/>
                <a:gd name="T7" fmla="*/ 0 h 9"/>
              </a:gdLst>
              <a:ahLst/>
              <a:cxnLst>
                <a:cxn ang="0">
                  <a:pos x="T0" y="T1"/>
                </a:cxn>
                <a:cxn ang="0">
                  <a:pos x="T2" y="T3"/>
                </a:cxn>
                <a:cxn ang="0">
                  <a:pos x="T4" y="T5"/>
                </a:cxn>
                <a:cxn ang="0">
                  <a:pos x="T6" y="T7"/>
                </a:cxn>
              </a:cxnLst>
              <a:rect l="0" t="0" r="r" b="b"/>
              <a:pathLst>
                <a:path w="61" h="9">
                  <a:moveTo>
                    <a:pt x="0" y="9"/>
                  </a:moveTo>
                  <a:lnTo>
                    <a:pt x="61" y="9"/>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50" name="Rectangle 1376"/>
            <p:cNvSpPr>
              <a:spLocks noChangeArrowheads="1"/>
            </p:cNvSpPr>
            <p:nvPr/>
          </p:nvSpPr>
          <p:spPr bwMode="auto">
            <a:xfrm>
              <a:off x="9196387" y="3538538"/>
              <a:ext cx="4921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51" name="Freeform 1377"/>
            <p:cNvSpPr>
              <a:spLocks/>
            </p:cNvSpPr>
            <p:nvPr/>
          </p:nvSpPr>
          <p:spPr bwMode="auto">
            <a:xfrm>
              <a:off x="9196387" y="3538538"/>
              <a:ext cx="49213" cy="6350"/>
            </a:xfrm>
            <a:custGeom>
              <a:avLst/>
              <a:gdLst>
                <a:gd name="T0" fmla="*/ 0 w 61"/>
                <a:gd name="T1" fmla="*/ 9 h 9"/>
                <a:gd name="T2" fmla="*/ 61 w 61"/>
                <a:gd name="T3" fmla="*/ 9 h 9"/>
                <a:gd name="T4" fmla="*/ 61 w 61"/>
                <a:gd name="T5" fmla="*/ 0 h 9"/>
                <a:gd name="T6" fmla="*/ 0 w 61"/>
                <a:gd name="T7" fmla="*/ 0 h 9"/>
              </a:gdLst>
              <a:ahLst/>
              <a:cxnLst>
                <a:cxn ang="0">
                  <a:pos x="T0" y="T1"/>
                </a:cxn>
                <a:cxn ang="0">
                  <a:pos x="T2" y="T3"/>
                </a:cxn>
                <a:cxn ang="0">
                  <a:pos x="T4" y="T5"/>
                </a:cxn>
                <a:cxn ang="0">
                  <a:pos x="T6" y="T7"/>
                </a:cxn>
              </a:cxnLst>
              <a:rect l="0" t="0" r="r" b="b"/>
              <a:pathLst>
                <a:path w="61" h="9">
                  <a:moveTo>
                    <a:pt x="0" y="9"/>
                  </a:moveTo>
                  <a:lnTo>
                    <a:pt x="61" y="9"/>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52" name="Rectangle 1378"/>
            <p:cNvSpPr>
              <a:spLocks noChangeArrowheads="1"/>
            </p:cNvSpPr>
            <p:nvPr/>
          </p:nvSpPr>
          <p:spPr bwMode="auto">
            <a:xfrm>
              <a:off x="9196387" y="3478213"/>
              <a:ext cx="26988"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53" name="Freeform 1379"/>
            <p:cNvSpPr>
              <a:spLocks/>
            </p:cNvSpPr>
            <p:nvPr/>
          </p:nvSpPr>
          <p:spPr bwMode="auto">
            <a:xfrm>
              <a:off x="9196387" y="3478213"/>
              <a:ext cx="26988" cy="6350"/>
            </a:xfrm>
            <a:custGeom>
              <a:avLst/>
              <a:gdLst>
                <a:gd name="T0" fmla="*/ 0 w 34"/>
                <a:gd name="T1" fmla="*/ 9 h 9"/>
                <a:gd name="T2" fmla="*/ 34 w 34"/>
                <a:gd name="T3" fmla="*/ 9 h 9"/>
                <a:gd name="T4" fmla="*/ 34 w 34"/>
                <a:gd name="T5" fmla="*/ 0 h 9"/>
                <a:gd name="T6" fmla="*/ 0 w 34"/>
                <a:gd name="T7" fmla="*/ 0 h 9"/>
              </a:gdLst>
              <a:ahLst/>
              <a:cxnLst>
                <a:cxn ang="0">
                  <a:pos x="T0" y="T1"/>
                </a:cxn>
                <a:cxn ang="0">
                  <a:pos x="T2" y="T3"/>
                </a:cxn>
                <a:cxn ang="0">
                  <a:pos x="T4" y="T5"/>
                </a:cxn>
                <a:cxn ang="0">
                  <a:pos x="T6" y="T7"/>
                </a:cxn>
              </a:cxnLst>
              <a:rect l="0" t="0" r="r" b="b"/>
              <a:pathLst>
                <a:path w="34" h="9">
                  <a:moveTo>
                    <a:pt x="0" y="9"/>
                  </a:moveTo>
                  <a:lnTo>
                    <a:pt x="34" y="9"/>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54" name="Rectangle 1380"/>
            <p:cNvSpPr>
              <a:spLocks noChangeArrowheads="1"/>
            </p:cNvSpPr>
            <p:nvPr/>
          </p:nvSpPr>
          <p:spPr bwMode="auto">
            <a:xfrm>
              <a:off x="9196387" y="343058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55" name="Freeform 1381"/>
            <p:cNvSpPr>
              <a:spLocks/>
            </p:cNvSpPr>
            <p:nvPr/>
          </p:nvSpPr>
          <p:spPr bwMode="auto">
            <a:xfrm>
              <a:off x="9196387" y="343058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56" name="Rectangle 1382"/>
            <p:cNvSpPr>
              <a:spLocks noChangeArrowheads="1"/>
            </p:cNvSpPr>
            <p:nvPr/>
          </p:nvSpPr>
          <p:spPr bwMode="auto">
            <a:xfrm>
              <a:off x="9196387" y="3441700"/>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57" name="Freeform 1383"/>
            <p:cNvSpPr>
              <a:spLocks/>
            </p:cNvSpPr>
            <p:nvPr/>
          </p:nvSpPr>
          <p:spPr bwMode="auto">
            <a:xfrm>
              <a:off x="9196387" y="3441700"/>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58" name="Rectangle 1384"/>
            <p:cNvSpPr>
              <a:spLocks noChangeArrowheads="1"/>
            </p:cNvSpPr>
            <p:nvPr/>
          </p:nvSpPr>
          <p:spPr bwMode="auto">
            <a:xfrm>
              <a:off x="9196387" y="3454400"/>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59" name="Freeform 1385"/>
            <p:cNvSpPr>
              <a:spLocks/>
            </p:cNvSpPr>
            <p:nvPr/>
          </p:nvSpPr>
          <p:spPr bwMode="auto">
            <a:xfrm>
              <a:off x="9196387" y="3454400"/>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60" name="Rectangle 1386"/>
            <p:cNvSpPr>
              <a:spLocks noChangeArrowheads="1"/>
            </p:cNvSpPr>
            <p:nvPr/>
          </p:nvSpPr>
          <p:spPr bwMode="auto">
            <a:xfrm>
              <a:off x="9196387" y="3467100"/>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61" name="Freeform 1387"/>
            <p:cNvSpPr>
              <a:spLocks/>
            </p:cNvSpPr>
            <p:nvPr/>
          </p:nvSpPr>
          <p:spPr bwMode="auto">
            <a:xfrm>
              <a:off x="9196387" y="3467100"/>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62" name="Rectangle 1388"/>
            <p:cNvSpPr>
              <a:spLocks noChangeArrowheads="1"/>
            </p:cNvSpPr>
            <p:nvPr/>
          </p:nvSpPr>
          <p:spPr bwMode="auto">
            <a:xfrm>
              <a:off x="9196387" y="3489325"/>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63" name="Freeform 1389"/>
            <p:cNvSpPr>
              <a:spLocks/>
            </p:cNvSpPr>
            <p:nvPr/>
          </p:nvSpPr>
          <p:spPr bwMode="auto">
            <a:xfrm>
              <a:off x="9196387" y="3489325"/>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64" name="Rectangle 1390"/>
            <p:cNvSpPr>
              <a:spLocks noChangeArrowheads="1"/>
            </p:cNvSpPr>
            <p:nvPr/>
          </p:nvSpPr>
          <p:spPr bwMode="auto">
            <a:xfrm>
              <a:off x="9196387" y="3502025"/>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65" name="Freeform 1391"/>
            <p:cNvSpPr>
              <a:spLocks/>
            </p:cNvSpPr>
            <p:nvPr/>
          </p:nvSpPr>
          <p:spPr bwMode="auto">
            <a:xfrm>
              <a:off x="9196387" y="3502025"/>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66" name="Rectangle 1392"/>
            <p:cNvSpPr>
              <a:spLocks noChangeArrowheads="1"/>
            </p:cNvSpPr>
            <p:nvPr/>
          </p:nvSpPr>
          <p:spPr bwMode="auto">
            <a:xfrm>
              <a:off x="9196387" y="351313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67" name="Freeform 1393"/>
            <p:cNvSpPr>
              <a:spLocks/>
            </p:cNvSpPr>
            <p:nvPr/>
          </p:nvSpPr>
          <p:spPr bwMode="auto">
            <a:xfrm>
              <a:off x="9196387" y="351313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68" name="Rectangle 1394"/>
            <p:cNvSpPr>
              <a:spLocks noChangeArrowheads="1"/>
            </p:cNvSpPr>
            <p:nvPr/>
          </p:nvSpPr>
          <p:spPr bwMode="auto">
            <a:xfrm>
              <a:off x="9196387" y="3527425"/>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69" name="Freeform 1395"/>
            <p:cNvSpPr>
              <a:spLocks/>
            </p:cNvSpPr>
            <p:nvPr/>
          </p:nvSpPr>
          <p:spPr bwMode="auto">
            <a:xfrm>
              <a:off x="9196387" y="3527425"/>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0" name="Rectangle 1396"/>
            <p:cNvSpPr>
              <a:spLocks noChangeArrowheads="1"/>
            </p:cNvSpPr>
            <p:nvPr/>
          </p:nvSpPr>
          <p:spPr bwMode="auto">
            <a:xfrm>
              <a:off x="9196387" y="3657600"/>
              <a:ext cx="492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1" name="Freeform 1397"/>
            <p:cNvSpPr>
              <a:spLocks/>
            </p:cNvSpPr>
            <p:nvPr/>
          </p:nvSpPr>
          <p:spPr bwMode="auto">
            <a:xfrm>
              <a:off x="9196387" y="3657600"/>
              <a:ext cx="49213" cy="7938"/>
            </a:xfrm>
            <a:custGeom>
              <a:avLst/>
              <a:gdLst>
                <a:gd name="T0" fmla="*/ 0 w 61"/>
                <a:gd name="T1" fmla="*/ 9 h 9"/>
                <a:gd name="T2" fmla="*/ 61 w 61"/>
                <a:gd name="T3" fmla="*/ 9 h 9"/>
                <a:gd name="T4" fmla="*/ 61 w 61"/>
                <a:gd name="T5" fmla="*/ 0 h 9"/>
                <a:gd name="T6" fmla="*/ 0 w 61"/>
                <a:gd name="T7" fmla="*/ 0 h 9"/>
              </a:gdLst>
              <a:ahLst/>
              <a:cxnLst>
                <a:cxn ang="0">
                  <a:pos x="T0" y="T1"/>
                </a:cxn>
                <a:cxn ang="0">
                  <a:pos x="T2" y="T3"/>
                </a:cxn>
                <a:cxn ang="0">
                  <a:pos x="T4" y="T5"/>
                </a:cxn>
                <a:cxn ang="0">
                  <a:pos x="T6" y="T7"/>
                </a:cxn>
              </a:cxnLst>
              <a:rect l="0" t="0" r="r" b="b"/>
              <a:pathLst>
                <a:path w="61" h="9">
                  <a:moveTo>
                    <a:pt x="0" y="9"/>
                  </a:moveTo>
                  <a:lnTo>
                    <a:pt x="61" y="9"/>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2" name="Rectangle 1398"/>
            <p:cNvSpPr>
              <a:spLocks noChangeArrowheads="1"/>
            </p:cNvSpPr>
            <p:nvPr/>
          </p:nvSpPr>
          <p:spPr bwMode="auto">
            <a:xfrm>
              <a:off x="9196387" y="3597275"/>
              <a:ext cx="26988"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3" name="Freeform 1399"/>
            <p:cNvSpPr>
              <a:spLocks/>
            </p:cNvSpPr>
            <p:nvPr/>
          </p:nvSpPr>
          <p:spPr bwMode="auto">
            <a:xfrm>
              <a:off x="9196387" y="3597275"/>
              <a:ext cx="26988" cy="7938"/>
            </a:xfrm>
            <a:custGeom>
              <a:avLst/>
              <a:gdLst>
                <a:gd name="T0" fmla="*/ 0 w 34"/>
                <a:gd name="T1" fmla="*/ 9 h 9"/>
                <a:gd name="T2" fmla="*/ 34 w 34"/>
                <a:gd name="T3" fmla="*/ 9 h 9"/>
                <a:gd name="T4" fmla="*/ 34 w 34"/>
                <a:gd name="T5" fmla="*/ 0 h 9"/>
                <a:gd name="T6" fmla="*/ 0 w 34"/>
                <a:gd name="T7" fmla="*/ 0 h 9"/>
              </a:gdLst>
              <a:ahLst/>
              <a:cxnLst>
                <a:cxn ang="0">
                  <a:pos x="T0" y="T1"/>
                </a:cxn>
                <a:cxn ang="0">
                  <a:pos x="T2" y="T3"/>
                </a:cxn>
                <a:cxn ang="0">
                  <a:pos x="T4" y="T5"/>
                </a:cxn>
                <a:cxn ang="0">
                  <a:pos x="T6" y="T7"/>
                </a:cxn>
              </a:cxnLst>
              <a:rect l="0" t="0" r="r" b="b"/>
              <a:pathLst>
                <a:path w="34" h="9">
                  <a:moveTo>
                    <a:pt x="0" y="9"/>
                  </a:moveTo>
                  <a:lnTo>
                    <a:pt x="34" y="9"/>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4" name="Rectangle 1400"/>
            <p:cNvSpPr>
              <a:spLocks noChangeArrowheads="1"/>
            </p:cNvSpPr>
            <p:nvPr/>
          </p:nvSpPr>
          <p:spPr bwMode="auto">
            <a:xfrm>
              <a:off x="9196387" y="3549650"/>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5" name="Freeform 1401"/>
            <p:cNvSpPr>
              <a:spLocks/>
            </p:cNvSpPr>
            <p:nvPr/>
          </p:nvSpPr>
          <p:spPr bwMode="auto">
            <a:xfrm>
              <a:off x="9196387" y="3549650"/>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6" name="Rectangle 1402"/>
            <p:cNvSpPr>
              <a:spLocks noChangeArrowheads="1"/>
            </p:cNvSpPr>
            <p:nvPr/>
          </p:nvSpPr>
          <p:spPr bwMode="auto">
            <a:xfrm>
              <a:off x="9196387" y="3562350"/>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7" name="Freeform 1403"/>
            <p:cNvSpPr>
              <a:spLocks/>
            </p:cNvSpPr>
            <p:nvPr/>
          </p:nvSpPr>
          <p:spPr bwMode="auto">
            <a:xfrm>
              <a:off x="9196387" y="3562350"/>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8" name="Rectangle 1404"/>
            <p:cNvSpPr>
              <a:spLocks noChangeArrowheads="1"/>
            </p:cNvSpPr>
            <p:nvPr/>
          </p:nvSpPr>
          <p:spPr bwMode="auto">
            <a:xfrm>
              <a:off x="9196387" y="3573463"/>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79" name="Freeform 1405"/>
            <p:cNvSpPr>
              <a:spLocks/>
            </p:cNvSpPr>
            <p:nvPr/>
          </p:nvSpPr>
          <p:spPr bwMode="auto">
            <a:xfrm>
              <a:off x="9196387" y="3573463"/>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0" name="Rectangle 1406"/>
            <p:cNvSpPr>
              <a:spLocks noChangeArrowheads="1"/>
            </p:cNvSpPr>
            <p:nvPr/>
          </p:nvSpPr>
          <p:spPr bwMode="auto">
            <a:xfrm>
              <a:off x="9196387" y="3584575"/>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1" name="Freeform 1407"/>
            <p:cNvSpPr>
              <a:spLocks/>
            </p:cNvSpPr>
            <p:nvPr/>
          </p:nvSpPr>
          <p:spPr bwMode="auto">
            <a:xfrm>
              <a:off x="9196387" y="3584575"/>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2" name="Rectangle 1408"/>
            <p:cNvSpPr>
              <a:spLocks noChangeArrowheads="1"/>
            </p:cNvSpPr>
            <p:nvPr/>
          </p:nvSpPr>
          <p:spPr bwMode="auto">
            <a:xfrm>
              <a:off x="9196387" y="3609975"/>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3" name="Freeform 1409"/>
            <p:cNvSpPr>
              <a:spLocks/>
            </p:cNvSpPr>
            <p:nvPr/>
          </p:nvSpPr>
          <p:spPr bwMode="auto">
            <a:xfrm>
              <a:off x="9196387" y="3609975"/>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4" name="Rectangle 1410"/>
            <p:cNvSpPr>
              <a:spLocks noChangeArrowheads="1"/>
            </p:cNvSpPr>
            <p:nvPr/>
          </p:nvSpPr>
          <p:spPr bwMode="auto">
            <a:xfrm>
              <a:off x="9196387" y="3622675"/>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5" name="Freeform 1412"/>
            <p:cNvSpPr>
              <a:spLocks/>
            </p:cNvSpPr>
            <p:nvPr/>
          </p:nvSpPr>
          <p:spPr bwMode="auto">
            <a:xfrm>
              <a:off x="9196387" y="3622676"/>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6" name="Rectangle 1413"/>
            <p:cNvSpPr>
              <a:spLocks noChangeArrowheads="1"/>
            </p:cNvSpPr>
            <p:nvPr/>
          </p:nvSpPr>
          <p:spPr bwMode="auto">
            <a:xfrm>
              <a:off x="9196387" y="3633788"/>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7" name="Freeform 1414"/>
            <p:cNvSpPr>
              <a:spLocks/>
            </p:cNvSpPr>
            <p:nvPr/>
          </p:nvSpPr>
          <p:spPr bwMode="auto">
            <a:xfrm>
              <a:off x="9196387" y="3633788"/>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8" name="Rectangle 1415"/>
            <p:cNvSpPr>
              <a:spLocks noChangeArrowheads="1"/>
            </p:cNvSpPr>
            <p:nvPr/>
          </p:nvSpPr>
          <p:spPr bwMode="auto">
            <a:xfrm>
              <a:off x="9196387" y="3644901"/>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89" name="Freeform 1416"/>
            <p:cNvSpPr>
              <a:spLocks/>
            </p:cNvSpPr>
            <p:nvPr/>
          </p:nvSpPr>
          <p:spPr bwMode="auto">
            <a:xfrm>
              <a:off x="9196387" y="3644901"/>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0" name="Rectangle 1417"/>
            <p:cNvSpPr>
              <a:spLocks noChangeArrowheads="1"/>
            </p:cNvSpPr>
            <p:nvPr/>
          </p:nvSpPr>
          <p:spPr bwMode="auto">
            <a:xfrm>
              <a:off x="9196387" y="3776663"/>
              <a:ext cx="492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1" name="Freeform 1418"/>
            <p:cNvSpPr>
              <a:spLocks/>
            </p:cNvSpPr>
            <p:nvPr/>
          </p:nvSpPr>
          <p:spPr bwMode="auto">
            <a:xfrm>
              <a:off x="9196387" y="3776663"/>
              <a:ext cx="49213" cy="7938"/>
            </a:xfrm>
            <a:custGeom>
              <a:avLst/>
              <a:gdLst>
                <a:gd name="T0" fmla="*/ 0 w 61"/>
                <a:gd name="T1" fmla="*/ 10 h 10"/>
                <a:gd name="T2" fmla="*/ 61 w 61"/>
                <a:gd name="T3" fmla="*/ 10 h 10"/>
                <a:gd name="T4" fmla="*/ 61 w 61"/>
                <a:gd name="T5" fmla="*/ 0 h 10"/>
                <a:gd name="T6" fmla="*/ 0 w 61"/>
                <a:gd name="T7" fmla="*/ 0 h 10"/>
              </a:gdLst>
              <a:ahLst/>
              <a:cxnLst>
                <a:cxn ang="0">
                  <a:pos x="T0" y="T1"/>
                </a:cxn>
                <a:cxn ang="0">
                  <a:pos x="T2" y="T3"/>
                </a:cxn>
                <a:cxn ang="0">
                  <a:pos x="T4" y="T5"/>
                </a:cxn>
                <a:cxn ang="0">
                  <a:pos x="T6" y="T7"/>
                </a:cxn>
              </a:cxnLst>
              <a:rect l="0" t="0" r="r" b="b"/>
              <a:pathLst>
                <a:path w="61" h="10">
                  <a:moveTo>
                    <a:pt x="0" y="10"/>
                  </a:moveTo>
                  <a:lnTo>
                    <a:pt x="61" y="10"/>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2" name="Rectangle 1419"/>
            <p:cNvSpPr>
              <a:spLocks noChangeArrowheads="1"/>
            </p:cNvSpPr>
            <p:nvPr/>
          </p:nvSpPr>
          <p:spPr bwMode="auto">
            <a:xfrm>
              <a:off x="9196387" y="3717926"/>
              <a:ext cx="26988"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3" name="Freeform 1420"/>
            <p:cNvSpPr>
              <a:spLocks/>
            </p:cNvSpPr>
            <p:nvPr/>
          </p:nvSpPr>
          <p:spPr bwMode="auto">
            <a:xfrm>
              <a:off x="9196387" y="3717926"/>
              <a:ext cx="26988" cy="6350"/>
            </a:xfrm>
            <a:custGeom>
              <a:avLst/>
              <a:gdLst>
                <a:gd name="T0" fmla="*/ 0 w 34"/>
                <a:gd name="T1" fmla="*/ 9 h 9"/>
                <a:gd name="T2" fmla="*/ 34 w 34"/>
                <a:gd name="T3" fmla="*/ 9 h 9"/>
                <a:gd name="T4" fmla="*/ 34 w 34"/>
                <a:gd name="T5" fmla="*/ 0 h 9"/>
                <a:gd name="T6" fmla="*/ 0 w 34"/>
                <a:gd name="T7" fmla="*/ 0 h 9"/>
              </a:gdLst>
              <a:ahLst/>
              <a:cxnLst>
                <a:cxn ang="0">
                  <a:pos x="T0" y="T1"/>
                </a:cxn>
                <a:cxn ang="0">
                  <a:pos x="T2" y="T3"/>
                </a:cxn>
                <a:cxn ang="0">
                  <a:pos x="T4" y="T5"/>
                </a:cxn>
                <a:cxn ang="0">
                  <a:pos x="T6" y="T7"/>
                </a:cxn>
              </a:cxnLst>
              <a:rect l="0" t="0" r="r" b="b"/>
              <a:pathLst>
                <a:path w="34" h="9">
                  <a:moveTo>
                    <a:pt x="0" y="9"/>
                  </a:moveTo>
                  <a:lnTo>
                    <a:pt x="34" y="9"/>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4" name="Rectangle 1421"/>
            <p:cNvSpPr>
              <a:spLocks noChangeArrowheads="1"/>
            </p:cNvSpPr>
            <p:nvPr/>
          </p:nvSpPr>
          <p:spPr bwMode="auto">
            <a:xfrm>
              <a:off x="9196387" y="3668713"/>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5" name="Freeform 1422"/>
            <p:cNvSpPr>
              <a:spLocks/>
            </p:cNvSpPr>
            <p:nvPr/>
          </p:nvSpPr>
          <p:spPr bwMode="auto">
            <a:xfrm>
              <a:off x="9196387" y="3668713"/>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6" name="Rectangle 1423"/>
            <p:cNvSpPr>
              <a:spLocks noChangeArrowheads="1"/>
            </p:cNvSpPr>
            <p:nvPr/>
          </p:nvSpPr>
          <p:spPr bwMode="auto">
            <a:xfrm>
              <a:off x="9196387" y="3681413"/>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7" name="Freeform 1424"/>
            <p:cNvSpPr>
              <a:spLocks/>
            </p:cNvSpPr>
            <p:nvPr/>
          </p:nvSpPr>
          <p:spPr bwMode="auto">
            <a:xfrm>
              <a:off x="9196387" y="3681413"/>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8" name="Rectangle 1425"/>
            <p:cNvSpPr>
              <a:spLocks noChangeArrowheads="1"/>
            </p:cNvSpPr>
            <p:nvPr/>
          </p:nvSpPr>
          <p:spPr bwMode="auto">
            <a:xfrm>
              <a:off x="9196387" y="36941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99" name="Freeform 1426"/>
            <p:cNvSpPr>
              <a:spLocks/>
            </p:cNvSpPr>
            <p:nvPr/>
          </p:nvSpPr>
          <p:spPr bwMode="auto">
            <a:xfrm>
              <a:off x="9196387" y="3694113"/>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0" name="Rectangle 1427"/>
            <p:cNvSpPr>
              <a:spLocks noChangeArrowheads="1"/>
            </p:cNvSpPr>
            <p:nvPr/>
          </p:nvSpPr>
          <p:spPr bwMode="auto">
            <a:xfrm>
              <a:off x="9196387" y="3705226"/>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1" name="Freeform 1428"/>
            <p:cNvSpPr>
              <a:spLocks/>
            </p:cNvSpPr>
            <p:nvPr/>
          </p:nvSpPr>
          <p:spPr bwMode="auto">
            <a:xfrm>
              <a:off x="9196387" y="3705226"/>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2" name="Rectangle 1429"/>
            <p:cNvSpPr>
              <a:spLocks noChangeArrowheads="1"/>
            </p:cNvSpPr>
            <p:nvPr/>
          </p:nvSpPr>
          <p:spPr bwMode="auto">
            <a:xfrm>
              <a:off x="9196387" y="372903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3" name="Freeform 1430"/>
            <p:cNvSpPr>
              <a:spLocks/>
            </p:cNvSpPr>
            <p:nvPr/>
          </p:nvSpPr>
          <p:spPr bwMode="auto">
            <a:xfrm>
              <a:off x="9196387" y="372903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4" name="Rectangle 1431"/>
            <p:cNvSpPr>
              <a:spLocks noChangeArrowheads="1"/>
            </p:cNvSpPr>
            <p:nvPr/>
          </p:nvSpPr>
          <p:spPr bwMode="auto">
            <a:xfrm>
              <a:off x="9196387" y="3740151"/>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5" name="Freeform 1432"/>
            <p:cNvSpPr>
              <a:spLocks/>
            </p:cNvSpPr>
            <p:nvPr/>
          </p:nvSpPr>
          <p:spPr bwMode="auto">
            <a:xfrm>
              <a:off x="9196387" y="3740151"/>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6" name="Rectangle 1433"/>
            <p:cNvSpPr>
              <a:spLocks noChangeArrowheads="1"/>
            </p:cNvSpPr>
            <p:nvPr/>
          </p:nvSpPr>
          <p:spPr bwMode="auto">
            <a:xfrm>
              <a:off x="9196387" y="3752851"/>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7" name="Freeform 1434"/>
            <p:cNvSpPr>
              <a:spLocks/>
            </p:cNvSpPr>
            <p:nvPr/>
          </p:nvSpPr>
          <p:spPr bwMode="auto">
            <a:xfrm>
              <a:off x="9196387" y="3752851"/>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8" name="Rectangle 1435"/>
            <p:cNvSpPr>
              <a:spLocks noChangeArrowheads="1"/>
            </p:cNvSpPr>
            <p:nvPr/>
          </p:nvSpPr>
          <p:spPr bwMode="auto">
            <a:xfrm>
              <a:off x="9196387" y="3765551"/>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09" name="Freeform 1436"/>
            <p:cNvSpPr>
              <a:spLocks/>
            </p:cNvSpPr>
            <p:nvPr/>
          </p:nvSpPr>
          <p:spPr bwMode="auto">
            <a:xfrm>
              <a:off x="9196387" y="3765551"/>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0" name="Rectangle 1437"/>
            <p:cNvSpPr>
              <a:spLocks noChangeArrowheads="1"/>
            </p:cNvSpPr>
            <p:nvPr/>
          </p:nvSpPr>
          <p:spPr bwMode="auto">
            <a:xfrm>
              <a:off x="9196387" y="3836988"/>
              <a:ext cx="26988"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1" name="Freeform 1438"/>
            <p:cNvSpPr>
              <a:spLocks/>
            </p:cNvSpPr>
            <p:nvPr/>
          </p:nvSpPr>
          <p:spPr bwMode="auto">
            <a:xfrm>
              <a:off x="9196387" y="3836988"/>
              <a:ext cx="26988" cy="7938"/>
            </a:xfrm>
            <a:custGeom>
              <a:avLst/>
              <a:gdLst>
                <a:gd name="T0" fmla="*/ 0 w 34"/>
                <a:gd name="T1" fmla="*/ 11 h 11"/>
                <a:gd name="T2" fmla="*/ 34 w 34"/>
                <a:gd name="T3" fmla="*/ 11 h 11"/>
                <a:gd name="T4" fmla="*/ 34 w 34"/>
                <a:gd name="T5" fmla="*/ 0 h 11"/>
                <a:gd name="T6" fmla="*/ 0 w 34"/>
                <a:gd name="T7" fmla="*/ 0 h 11"/>
              </a:gdLst>
              <a:ahLst/>
              <a:cxnLst>
                <a:cxn ang="0">
                  <a:pos x="T0" y="T1"/>
                </a:cxn>
                <a:cxn ang="0">
                  <a:pos x="T2" y="T3"/>
                </a:cxn>
                <a:cxn ang="0">
                  <a:pos x="T4" y="T5"/>
                </a:cxn>
                <a:cxn ang="0">
                  <a:pos x="T6" y="T7"/>
                </a:cxn>
              </a:cxnLst>
              <a:rect l="0" t="0" r="r" b="b"/>
              <a:pathLst>
                <a:path w="34" h="11">
                  <a:moveTo>
                    <a:pt x="0" y="11"/>
                  </a:moveTo>
                  <a:lnTo>
                    <a:pt x="34" y="11"/>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2" name="Rectangle 1439"/>
            <p:cNvSpPr>
              <a:spLocks noChangeArrowheads="1"/>
            </p:cNvSpPr>
            <p:nvPr/>
          </p:nvSpPr>
          <p:spPr bwMode="auto">
            <a:xfrm>
              <a:off x="9196387" y="378936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3" name="Freeform 1440"/>
            <p:cNvSpPr>
              <a:spLocks/>
            </p:cNvSpPr>
            <p:nvPr/>
          </p:nvSpPr>
          <p:spPr bwMode="auto">
            <a:xfrm>
              <a:off x="9196387" y="3789363"/>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4" name="Rectangle 1441"/>
            <p:cNvSpPr>
              <a:spLocks noChangeArrowheads="1"/>
            </p:cNvSpPr>
            <p:nvPr/>
          </p:nvSpPr>
          <p:spPr bwMode="auto">
            <a:xfrm>
              <a:off x="9196387" y="3800476"/>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5" name="Freeform 1442"/>
            <p:cNvSpPr>
              <a:spLocks/>
            </p:cNvSpPr>
            <p:nvPr/>
          </p:nvSpPr>
          <p:spPr bwMode="auto">
            <a:xfrm>
              <a:off x="9196387" y="3800476"/>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6" name="Rectangle 1443"/>
            <p:cNvSpPr>
              <a:spLocks noChangeArrowheads="1"/>
            </p:cNvSpPr>
            <p:nvPr/>
          </p:nvSpPr>
          <p:spPr bwMode="auto">
            <a:xfrm>
              <a:off x="9196387" y="3813176"/>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7" name="Freeform 1444"/>
            <p:cNvSpPr>
              <a:spLocks/>
            </p:cNvSpPr>
            <p:nvPr/>
          </p:nvSpPr>
          <p:spPr bwMode="auto">
            <a:xfrm>
              <a:off x="9196387" y="3813176"/>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8" name="Rectangle 1445"/>
            <p:cNvSpPr>
              <a:spLocks noChangeArrowheads="1"/>
            </p:cNvSpPr>
            <p:nvPr/>
          </p:nvSpPr>
          <p:spPr bwMode="auto">
            <a:xfrm>
              <a:off x="9196387" y="382428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19" name="Freeform 1446"/>
            <p:cNvSpPr>
              <a:spLocks/>
            </p:cNvSpPr>
            <p:nvPr/>
          </p:nvSpPr>
          <p:spPr bwMode="auto">
            <a:xfrm>
              <a:off x="9196387" y="382428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0" name="Rectangle 1447"/>
            <p:cNvSpPr>
              <a:spLocks noChangeArrowheads="1"/>
            </p:cNvSpPr>
            <p:nvPr/>
          </p:nvSpPr>
          <p:spPr bwMode="auto">
            <a:xfrm>
              <a:off x="9196387" y="3849688"/>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1" name="Freeform 1448"/>
            <p:cNvSpPr>
              <a:spLocks/>
            </p:cNvSpPr>
            <p:nvPr/>
          </p:nvSpPr>
          <p:spPr bwMode="auto">
            <a:xfrm>
              <a:off x="9196387" y="3849688"/>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2" name="Freeform 1449"/>
            <p:cNvSpPr>
              <a:spLocks noEditPoints="1"/>
            </p:cNvSpPr>
            <p:nvPr/>
          </p:nvSpPr>
          <p:spPr bwMode="auto">
            <a:xfrm>
              <a:off x="9259887" y="3414713"/>
              <a:ext cx="26988" cy="17463"/>
            </a:xfrm>
            <a:custGeom>
              <a:avLst/>
              <a:gdLst>
                <a:gd name="T0" fmla="*/ 18 w 34"/>
                <a:gd name="T1" fmla="*/ 21 h 21"/>
                <a:gd name="T2" fmla="*/ 18 w 34"/>
                <a:gd name="T3" fmla="*/ 21 h 21"/>
                <a:gd name="T4" fmla="*/ 11 w 34"/>
                <a:gd name="T5" fmla="*/ 21 h 21"/>
                <a:gd name="T6" fmla="*/ 5 w 34"/>
                <a:gd name="T7" fmla="*/ 20 h 21"/>
                <a:gd name="T8" fmla="*/ 5 w 34"/>
                <a:gd name="T9" fmla="*/ 20 h 21"/>
                <a:gd name="T10" fmla="*/ 2 w 34"/>
                <a:gd name="T11" fmla="*/ 16 h 21"/>
                <a:gd name="T12" fmla="*/ 0 w 34"/>
                <a:gd name="T13" fmla="*/ 11 h 21"/>
                <a:gd name="T14" fmla="*/ 0 w 34"/>
                <a:gd name="T15" fmla="*/ 11 h 21"/>
                <a:gd name="T16" fmla="*/ 2 w 34"/>
                <a:gd name="T17" fmla="*/ 7 h 21"/>
                <a:gd name="T18" fmla="*/ 5 w 34"/>
                <a:gd name="T19" fmla="*/ 3 h 21"/>
                <a:gd name="T20" fmla="*/ 5 w 34"/>
                <a:gd name="T21" fmla="*/ 3 h 21"/>
                <a:gd name="T22" fmla="*/ 9 w 34"/>
                <a:gd name="T23" fmla="*/ 2 h 21"/>
                <a:gd name="T24" fmla="*/ 16 w 34"/>
                <a:gd name="T25" fmla="*/ 0 h 21"/>
                <a:gd name="T26" fmla="*/ 16 w 34"/>
                <a:gd name="T27" fmla="*/ 0 h 21"/>
                <a:gd name="T28" fmla="*/ 23 w 34"/>
                <a:gd name="T29" fmla="*/ 2 h 21"/>
                <a:gd name="T30" fmla="*/ 29 w 34"/>
                <a:gd name="T31" fmla="*/ 3 h 21"/>
                <a:gd name="T32" fmla="*/ 29 w 34"/>
                <a:gd name="T33" fmla="*/ 3 h 21"/>
                <a:gd name="T34" fmla="*/ 32 w 34"/>
                <a:gd name="T35" fmla="*/ 7 h 21"/>
                <a:gd name="T36" fmla="*/ 34 w 34"/>
                <a:gd name="T37" fmla="*/ 12 h 21"/>
                <a:gd name="T38" fmla="*/ 34 w 34"/>
                <a:gd name="T39" fmla="*/ 12 h 21"/>
                <a:gd name="T40" fmla="*/ 32 w 34"/>
                <a:gd name="T41" fmla="*/ 16 h 21"/>
                <a:gd name="T42" fmla="*/ 29 w 34"/>
                <a:gd name="T43" fmla="*/ 20 h 21"/>
                <a:gd name="T44" fmla="*/ 23 w 34"/>
                <a:gd name="T45" fmla="*/ 21 h 21"/>
                <a:gd name="T46" fmla="*/ 18 w 34"/>
                <a:gd name="T47" fmla="*/ 21 h 21"/>
                <a:gd name="T48" fmla="*/ 18 w 34"/>
                <a:gd name="T49" fmla="*/ 21 h 21"/>
                <a:gd name="T50" fmla="*/ 16 w 34"/>
                <a:gd name="T51" fmla="*/ 16 h 21"/>
                <a:gd name="T52" fmla="*/ 16 w 34"/>
                <a:gd name="T53" fmla="*/ 16 h 21"/>
                <a:gd name="T54" fmla="*/ 27 w 34"/>
                <a:gd name="T55" fmla="*/ 16 h 21"/>
                <a:gd name="T56" fmla="*/ 27 w 34"/>
                <a:gd name="T57" fmla="*/ 16 h 21"/>
                <a:gd name="T58" fmla="*/ 29 w 34"/>
                <a:gd name="T59" fmla="*/ 14 h 21"/>
                <a:gd name="T60" fmla="*/ 29 w 34"/>
                <a:gd name="T61" fmla="*/ 11 h 21"/>
                <a:gd name="T62" fmla="*/ 29 w 34"/>
                <a:gd name="T63" fmla="*/ 11 h 21"/>
                <a:gd name="T64" fmla="*/ 29 w 34"/>
                <a:gd name="T65" fmla="*/ 9 h 21"/>
                <a:gd name="T66" fmla="*/ 25 w 34"/>
                <a:gd name="T67" fmla="*/ 7 h 21"/>
                <a:gd name="T68" fmla="*/ 16 w 34"/>
                <a:gd name="T69" fmla="*/ 5 h 21"/>
                <a:gd name="T70" fmla="*/ 16 w 34"/>
                <a:gd name="T71" fmla="*/ 5 h 21"/>
                <a:gd name="T72" fmla="*/ 7 w 34"/>
                <a:gd name="T73" fmla="*/ 7 h 21"/>
                <a:gd name="T74" fmla="*/ 7 w 34"/>
                <a:gd name="T75" fmla="*/ 7 h 21"/>
                <a:gd name="T76" fmla="*/ 5 w 34"/>
                <a:gd name="T77" fmla="*/ 9 h 21"/>
                <a:gd name="T78" fmla="*/ 5 w 34"/>
                <a:gd name="T79" fmla="*/ 11 h 21"/>
                <a:gd name="T80" fmla="*/ 5 w 34"/>
                <a:gd name="T81" fmla="*/ 11 h 21"/>
                <a:gd name="T82" fmla="*/ 5 w 34"/>
                <a:gd name="T83" fmla="*/ 14 h 21"/>
                <a:gd name="T84" fmla="*/ 7 w 34"/>
                <a:gd name="T85" fmla="*/ 16 h 21"/>
                <a:gd name="T86" fmla="*/ 7 w 34"/>
                <a:gd name="T87" fmla="*/ 16 h 21"/>
                <a:gd name="T88" fmla="*/ 16 w 34"/>
                <a:gd name="T89" fmla="*/ 16 h 21"/>
                <a:gd name="T90" fmla="*/ 16 w 34"/>
                <a:gd name="T91"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21">
                  <a:moveTo>
                    <a:pt x="18" y="21"/>
                  </a:moveTo>
                  <a:lnTo>
                    <a:pt x="18" y="21"/>
                  </a:lnTo>
                  <a:lnTo>
                    <a:pt x="11" y="21"/>
                  </a:lnTo>
                  <a:lnTo>
                    <a:pt x="5" y="20"/>
                  </a:lnTo>
                  <a:lnTo>
                    <a:pt x="5" y="20"/>
                  </a:lnTo>
                  <a:lnTo>
                    <a:pt x="2" y="16"/>
                  </a:lnTo>
                  <a:lnTo>
                    <a:pt x="0" y="11"/>
                  </a:lnTo>
                  <a:lnTo>
                    <a:pt x="0" y="11"/>
                  </a:lnTo>
                  <a:lnTo>
                    <a:pt x="2" y="7"/>
                  </a:lnTo>
                  <a:lnTo>
                    <a:pt x="5" y="3"/>
                  </a:lnTo>
                  <a:lnTo>
                    <a:pt x="5" y="3"/>
                  </a:lnTo>
                  <a:lnTo>
                    <a:pt x="9" y="2"/>
                  </a:lnTo>
                  <a:lnTo>
                    <a:pt x="16" y="0"/>
                  </a:lnTo>
                  <a:lnTo>
                    <a:pt x="16" y="0"/>
                  </a:lnTo>
                  <a:lnTo>
                    <a:pt x="23" y="2"/>
                  </a:lnTo>
                  <a:lnTo>
                    <a:pt x="29" y="3"/>
                  </a:lnTo>
                  <a:lnTo>
                    <a:pt x="29" y="3"/>
                  </a:lnTo>
                  <a:lnTo>
                    <a:pt x="32" y="7"/>
                  </a:lnTo>
                  <a:lnTo>
                    <a:pt x="34" y="12"/>
                  </a:lnTo>
                  <a:lnTo>
                    <a:pt x="34" y="12"/>
                  </a:lnTo>
                  <a:lnTo>
                    <a:pt x="32" y="16"/>
                  </a:lnTo>
                  <a:lnTo>
                    <a:pt x="29" y="20"/>
                  </a:lnTo>
                  <a:lnTo>
                    <a:pt x="23" y="21"/>
                  </a:lnTo>
                  <a:lnTo>
                    <a:pt x="18" y="21"/>
                  </a:lnTo>
                  <a:lnTo>
                    <a:pt x="18" y="21"/>
                  </a:lnTo>
                  <a:close/>
                  <a:moveTo>
                    <a:pt x="16" y="16"/>
                  </a:moveTo>
                  <a:lnTo>
                    <a:pt x="16" y="16"/>
                  </a:lnTo>
                  <a:lnTo>
                    <a:pt x="27" y="16"/>
                  </a:lnTo>
                  <a:lnTo>
                    <a:pt x="27" y="16"/>
                  </a:lnTo>
                  <a:lnTo>
                    <a:pt x="29" y="14"/>
                  </a:lnTo>
                  <a:lnTo>
                    <a:pt x="29" y="11"/>
                  </a:lnTo>
                  <a:lnTo>
                    <a:pt x="29" y="11"/>
                  </a:lnTo>
                  <a:lnTo>
                    <a:pt x="29" y="9"/>
                  </a:lnTo>
                  <a:lnTo>
                    <a:pt x="25" y="7"/>
                  </a:lnTo>
                  <a:lnTo>
                    <a:pt x="16" y="5"/>
                  </a:lnTo>
                  <a:lnTo>
                    <a:pt x="16" y="5"/>
                  </a:lnTo>
                  <a:lnTo>
                    <a:pt x="7" y="7"/>
                  </a:lnTo>
                  <a:lnTo>
                    <a:pt x="7" y="7"/>
                  </a:lnTo>
                  <a:lnTo>
                    <a:pt x="5" y="9"/>
                  </a:lnTo>
                  <a:lnTo>
                    <a:pt x="5" y="11"/>
                  </a:lnTo>
                  <a:lnTo>
                    <a:pt x="5" y="11"/>
                  </a:lnTo>
                  <a:lnTo>
                    <a:pt x="5" y="14"/>
                  </a:lnTo>
                  <a:lnTo>
                    <a:pt x="7" y="16"/>
                  </a:lnTo>
                  <a:lnTo>
                    <a:pt x="7" y="16"/>
                  </a:lnTo>
                  <a:lnTo>
                    <a:pt x="16" y="16"/>
                  </a:lnTo>
                  <a:lnTo>
                    <a:pt x="16"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3" name="Freeform 1450"/>
            <p:cNvSpPr>
              <a:spLocks/>
            </p:cNvSpPr>
            <p:nvPr/>
          </p:nvSpPr>
          <p:spPr bwMode="auto">
            <a:xfrm>
              <a:off x="9261475" y="3535363"/>
              <a:ext cx="25400" cy="9525"/>
            </a:xfrm>
            <a:custGeom>
              <a:avLst/>
              <a:gdLst>
                <a:gd name="T0" fmla="*/ 32 w 32"/>
                <a:gd name="T1" fmla="*/ 12 h 12"/>
                <a:gd name="T2" fmla="*/ 0 w 32"/>
                <a:gd name="T3" fmla="*/ 12 h 12"/>
                <a:gd name="T4" fmla="*/ 0 w 32"/>
                <a:gd name="T5" fmla="*/ 7 h 12"/>
                <a:gd name="T6" fmla="*/ 25 w 32"/>
                <a:gd name="T7" fmla="*/ 7 h 12"/>
                <a:gd name="T8" fmla="*/ 25 w 32"/>
                <a:gd name="T9" fmla="*/ 7 h 12"/>
                <a:gd name="T10" fmla="*/ 23 w 32"/>
                <a:gd name="T11" fmla="*/ 0 h 12"/>
                <a:gd name="T12" fmla="*/ 27 w 32"/>
                <a:gd name="T13" fmla="*/ 0 h 12"/>
                <a:gd name="T14" fmla="*/ 27 w 32"/>
                <a:gd name="T15" fmla="*/ 0 h 12"/>
                <a:gd name="T16" fmla="*/ 29 w 32"/>
                <a:gd name="T17" fmla="*/ 5 h 12"/>
                <a:gd name="T18" fmla="*/ 29 w 32"/>
                <a:gd name="T19" fmla="*/ 5 h 12"/>
                <a:gd name="T20" fmla="*/ 32 w 32"/>
                <a:gd name="T21" fmla="*/ 9 h 12"/>
                <a:gd name="T22" fmla="*/ 32 w 32"/>
                <a:gd name="T2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12">
                  <a:moveTo>
                    <a:pt x="32" y="12"/>
                  </a:moveTo>
                  <a:lnTo>
                    <a:pt x="0" y="12"/>
                  </a:lnTo>
                  <a:lnTo>
                    <a:pt x="0" y="7"/>
                  </a:lnTo>
                  <a:lnTo>
                    <a:pt x="25" y="7"/>
                  </a:lnTo>
                  <a:lnTo>
                    <a:pt x="25" y="7"/>
                  </a:lnTo>
                  <a:lnTo>
                    <a:pt x="23" y="0"/>
                  </a:lnTo>
                  <a:lnTo>
                    <a:pt x="27" y="0"/>
                  </a:lnTo>
                  <a:lnTo>
                    <a:pt x="27" y="0"/>
                  </a:lnTo>
                  <a:lnTo>
                    <a:pt x="29" y="5"/>
                  </a:lnTo>
                  <a:lnTo>
                    <a:pt x="29" y="5"/>
                  </a:lnTo>
                  <a:lnTo>
                    <a:pt x="32" y="9"/>
                  </a:lnTo>
                  <a:lnTo>
                    <a:pt x="32"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4" name="Freeform 1451"/>
            <p:cNvSpPr>
              <a:spLocks/>
            </p:cNvSpPr>
            <p:nvPr/>
          </p:nvSpPr>
          <p:spPr bwMode="auto">
            <a:xfrm>
              <a:off x="9261475" y="3654426"/>
              <a:ext cx="25400" cy="15875"/>
            </a:xfrm>
            <a:custGeom>
              <a:avLst/>
              <a:gdLst>
                <a:gd name="T0" fmla="*/ 0 w 32"/>
                <a:gd name="T1" fmla="*/ 20 h 20"/>
                <a:gd name="T2" fmla="*/ 0 w 32"/>
                <a:gd name="T3" fmla="*/ 0 h 20"/>
                <a:gd name="T4" fmla="*/ 2 w 32"/>
                <a:gd name="T5" fmla="*/ 0 h 20"/>
                <a:gd name="T6" fmla="*/ 2 w 32"/>
                <a:gd name="T7" fmla="*/ 0 h 20"/>
                <a:gd name="T8" fmla="*/ 7 w 32"/>
                <a:gd name="T9" fmla="*/ 2 h 20"/>
                <a:gd name="T10" fmla="*/ 7 w 32"/>
                <a:gd name="T11" fmla="*/ 2 h 20"/>
                <a:gd name="T12" fmla="*/ 12 w 32"/>
                <a:gd name="T13" fmla="*/ 7 h 20"/>
                <a:gd name="T14" fmla="*/ 12 w 32"/>
                <a:gd name="T15" fmla="*/ 7 h 20"/>
                <a:gd name="T16" fmla="*/ 16 w 32"/>
                <a:gd name="T17" fmla="*/ 11 h 20"/>
                <a:gd name="T18" fmla="*/ 16 w 32"/>
                <a:gd name="T19" fmla="*/ 11 h 20"/>
                <a:gd name="T20" fmla="*/ 20 w 32"/>
                <a:gd name="T21" fmla="*/ 14 h 20"/>
                <a:gd name="T22" fmla="*/ 20 w 32"/>
                <a:gd name="T23" fmla="*/ 14 h 20"/>
                <a:gd name="T24" fmla="*/ 21 w 32"/>
                <a:gd name="T25" fmla="*/ 14 h 20"/>
                <a:gd name="T26" fmla="*/ 21 w 32"/>
                <a:gd name="T27" fmla="*/ 14 h 20"/>
                <a:gd name="T28" fmla="*/ 25 w 32"/>
                <a:gd name="T29" fmla="*/ 12 h 20"/>
                <a:gd name="T30" fmla="*/ 25 w 32"/>
                <a:gd name="T31" fmla="*/ 12 h 20"/>
                <a:gd name="T32" fmla="*/ 27 w 32"/>
                <a:gd name="T33" fmla="*/ 9 h 20"/>
                <a:gd name="T34" fmla="*/ 27 w 32"/>
                <a:gd name="T35" fmla="*/ 9 h 20"/>
                <a:gd name="T36" fmla="*/ 27 w 32"/>
                <a:gd name="T37" fmla="*/ 5 h 20"/>
                <a:gd name="T38" fmla="*/ 27 w 32"/>
                <a:gd name="T39" fmla="*/ 5 h 20"/>
                <a:gd name="T40" fmla="*/ 23 w 32"/>
                <a:gd name="T41" fmla="*/ 2 h 20"/>
                <a:gd name="T42" fmla="*/ 29 w 32"/>
                <a:gd name="T43" fmla="*/ 2 h 20"/>
                <a:gd name="T44" fmla="*/ 29 w 32"/>
                <a:gd name="T45" fmla="*/ 2 h 20"/>
                <a:gd name="T46" fmla="*/ 30 w 32"/>
                <a:gd name="T47" fmla="*/ 5 h 20"/>
                <a:gd name="T48" fmla="*/ 30 w 32"/>
                <a:gd name="T49" fmla="*/ 5 h 20"/>
                <a:gd name="T50" fmla="*/ 32 w 32"/>
                <a:gd name="T51" fmla="*/ 11 h 20"/>
                <a:gd name="T52" fmla="*/ 32 w 32"/>
                <a:gd name="T53" fmla="*/ 11 h 20"/>
                <a:gd name="T54" fmla="*/ 30 w 32"/>
                <a:gd name="T55" fmla="*/ 14 h 20"/>
                <a:gd name="T56" fmla="*/ 29 w 32"/>
                <a:gd name="T57" fmla="*/ 16 h 20"/>
                <a:gd name="T58" fmla="*/ 29 w 32"/>
                <a:gd name="T59" fmla="*/ 16 h 20"/>
                <a:gd name="T60" fmla="*/ 27 w 32"/>
                <a:gd name="T61" fmla="*/ 18 h 20"/>
                <a:gd name="T62" fmla="*/ 23 w 32"/>
                <a:gd name="T63" fmla="*/ 20 h 20"/>
                <a:gd name="T64" fmla="*/ 23 w 32"/>
                <a:gd name="T65" fmla="*/ 20 h 20"/>
                <a:gd name="T66" fmla="*/ 18 w 32"/>
                <a:gd name="T67" fmla="*/ 18 h 20"/>
                <a:gd name="T68" fmla="*/ 18 w 32"/>
                <a:gd name="T69" fmla="*/ 18 h 20"/>
                <a:gd name="T70" fmla="*/ 14 w 32"/>
                <a:gd name="T71" fmla="*/ 16 h 20"/>
                <a:gd name="T72" fmla="*/ 14 w 32"/>
                <a:gd name="T73" fmla="*/ 16 h 20"/>
                <a:gd name="T74" fmla="*/ 9 w 32"/>
                <a:gd name="T75" fmla="*/ 11 h 20"/>
                <a:gd name="T76" fmla="*/ 9 w 32"/>
                <a:gd name="T77" fmla="*/ 11 h 20"/>
                <a:gd name="T78" fmla="*/ 7 w 32"/>
                <a:gd name="T79" fmla="*/ 7 h 20"/>
                <a:gd name="T80" fmla="*/ 7 w 32"/>
                <a:gd name="T81" fmla="*/ 7 h 20"/>
                <a:gd name="T82" fmla="*/ 3 w 32"/>
                <a:gd name="T83" fmla="*/ 5 h 20"/>
                <a:gd name="T84" fmla="*/ 3 w 32"/>
                <a:gd name="T85" fmla="*/ 5 h 20"/>
                <a:gd name="T86" fmla="*/ 3 w 32"/>
                <a:gd name="T87" fmla="*/ 20 h 20"/>
                <a:gd name="T88" fmla="*/ 0 w 32"/>
                <a:gd name="T8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20">
                  <a:moveTo>
                    <a:pt x="0" y="20"/>
                  </a:moveTo>
                  <a:lnTo>
                    <a:pt x="0" y="0"/>
                  </a:lnTo>
                  <a:lnTo>
                    <a:pt x="2" y="0"/>
                  </a:lnTo>
                  <a:lnTo>
                    <a:pt x="2" y="0"/>
                  </a:lnTo>
                  <a:lnTo>
                    <a:pt x="7" y="2"/>
                  </a:lnTo>
                  <a:lnTo>
                    <a:pt x="7" y="2"/>
                  </a:lnTo>
                  <a:lnTo>
                    <a:pt x="12" y="7"/>
                  </a:lnTo>
                  <a:lnTo>
                    <a:pt x="12" y="7"/>
                  </a:lnTo>
                  <a:lnTo>
                    <a:pt x="16" y="11"/>
                  </a:lnTo>
                  <a:lnTo>
                    <a:pt x="16" y="11"/>
                  </a:lnTo>
                  <a:lnTo>
                    <a:pt x="20" y="14"/>
                  </a:lnTo>
                  <a:lnTo>
                    <a:pt x="20" y="14"/>
                  </a:lnTo>
                  <a:lnTo>
                    <a:pt x="21" y="14"/>
                  </a:lnTo>
                  <a:lnTo>
                    <a:pt x="21" y="14"/>
                  </a:lnTo>
                  <a:lnTo>
                    <a:pt x="25" y="12"/>
                  </a:lnTo>
                  <a:lnTo>
                    <a:pt x="25" y="12"/>
                  </a:lnTo>
                  <a:lnTo>
                    <a:pt x="27" y="9"/>
                  </a:lnTo>
                  <a:lnTo>
                    <a:pt x="27" y="9"/>
                  </a:lnTo>
                  <a:lnTo>
                    <a:pt x="27" y="5"/>
                  </a:lnTo>
                  <a:lnTo>
                    <a:pt x="27" y="5"/>
                  </a:lnTo>
                  <a:lnTo>
                    <a:pt x="23" y="2"/>
                  </a:lnTo>
                  <a:lnTo>
                    <a:pt x="29" y="2"/>
                  </a:lnTo>
                  <a:lnTo>
                    <a:pt x="29" y="2"/>
                  </a:lnTo>
                  <a:lnTo>
                    <a:pt x="30" y="5"/>
                  </a:lnTo>
                  <a:lnTo>
                    <a:pt x="30" y="5"/>
                  </a:lnTo>
                  <a:lnTo>
                    <a:pt x="32" y="11"/>
                  </a:lnTo>
                  <a:lnTo>
                    <a:pt x="32" y="11"/>
                  </a:lnTo>
                  <a:lnTo>
                    <a:pt x="30" y="14"/>
                  </a:lnTo>
                  <a:lnTo>
                    <a:pt x="29" y="16"/>
                  </a:lnTo>
                  <a:lnTo>
                    <a:pt x="29" y="16"/>
                  </a:lnTo>
                  <a:lnTo>
                    <a:pt x="27" y="18"/>
                  </a:lnTo>
                  <a:lnTo>
                    <a:pt x="23" y="20"/>
                  </a:lnTo>
                  <a:lnTo>
                    <a:pt x="23" y="20"/>
                  </a:lnTo>
                  <a:lnTo>
                    <a:pt x="18" y="18"/>
                  </a:lnTo>
                  <a:lnTo>
                    <a:pt x="18" y="18"/>
                  </a:lnTo>
                  <a:lnTo>
                    <a:pt x="14" y="16"/>
                  </a:lnTo>
                  <a:lnTo>
                    <a:pt x="14" y="16"/>
                  </a:lnTo>
                  <a:lnTo>
                    <a:pt x="9" y="11"/>
                  </a:lnTo>
                  <a:lnTo>
                    <a:pt x="9" y="11"/>
                  </a:lnTo>
                  <a:lnTo>
                    <a:pt x="7" y="7"/>
                  </a:lnTo>
                  <a:lnTo>
                    <a:pt x="7" y="7"/>
                  </a:lnTo>
                  <a:lnTo>
                    <a:pt x="3" y="5"/>
                  </a:lnTo>
                  <a:lnTo>
                    <a:pt x="3" y="5"/>
                  </a:lnTo>
                  <a:lnTo>
                    <a:pt x="3" y="20"/>
                  </a:lnTo>
                  <a:lnTo>
                    <a:pt x="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5" name="Freeform 1452"/>
            <p:cNvSpPr>
              <a:spLocks/>
            </p:cNvSpPr>
            <p:nvPr/>
          </p:nvSpPr>
          <p:spPr bwMode="auto">
            <a:xfrm>
              <a:off x="9259887" y="3773488"/>
              <a:ext cx="26988" cy="14288"/>
            </a:xfrm>
            <a:custGeom>
              <a:avLst/>
              <a:gdLst>
                <a:gd name="T0" fmla="*/ 11 w 34"/>
                <a:gd name="T1" fmla="*/ 18 h 18"/>
                <a:gd name="T2" fmla="*/ 11 w 34"/>
                <a:gd name="T3" fmla="*/ 18 h 18"/>
                <a:gd name="T4" fmla="*/ 7 w 34"/>
                <a:gd name="T5" fmla="*/ 18 h 18"/>
                <a:gd name="T6" fmla="*/ 4 w 34"/>
                <a:gd name="T7" fmla="*/ 16 h 18"/>
                <a:gd name="T8" fmla="*/ 4 w 34"/>
                <a:gd name="T9" fmla="*/ 16 h 18"/>
                <a:gd name="T10" fmla="*/ 2 w 34"/>
                <a:gd name="T11" fmla="*/ 13 h 18"/>
                <a:gd name="T12" fmla="*/ 0 w 34"/>
                <a:gd name="T13" fmla="*/ 7 h 18"/>
                <a:gd name="T14" fmla="*/ 0 w 34"/>
                <a:gd name="T15" fmla="*/ 7 h 18"/>
                <a:gd name="T16" fmla="*/ 2 w 34"/>
                <a:gd name="T17" fmla="*/ 2 h 18"/>
                <a:gd name="T18" fmla="*/ 2 w 34"/>
                <a:gd name="T19" fmla="*/ 2 h 18"/>
                <a:gd name="T20" fmla="*/ 2 w 34"/>
                <a:gd name="T21" fmla="*/ 0 h 18"/>
                <a:gd name="T22" fmla="*/ 7 w 34"/>
                <a:gd name="T23" fmla="*/ 0 h 18"/>
                <a:gd name="T24" fmla="*/ 7 w 34"/>
                <a:gd name="T25" fmla="*/ 0 h 18"/>
                <a:gd name="T26" fmla="*/ 5 w 34"/>
                <a:gd name="T27" fmla="*/ 4 h 18"/>
                <a:gd name="T28" fmla="*/ 5 w 34"/>
                <a:gd name="T29" fmla="*/ 4 h 18"/>
                <a:gd name="T30" fmla="*/ 5 w 34"/>
                <a:gd name="T31" fmla="*/ 7 h 18"/>
                <a:gd name="T32" fmla="*/ 5 w 34"/>
                <a:gd name="T33" fmla="*/ 7 h 18"/>
                <a:gd name="T34" fmla="*/ 5 w 34"/>
                <a:gd name="T35" fmla="*/ 11 h 18"/>
                <a:gd name="T36" fmla="*/ 5 w 34"/>
                <a:gd name="T37" fmla="*/ 11 h 18"/>
                <a:gd name="T38" fmla="*/ 11 w 34"/>
                <a:gd name="T39" fmla="*/ 13 h 18"/>
                <a:gd name="T40" fmla="*/ 11 w 34"/>
                <a:gd name="T41" fmla="*/ 13 h 18"/>
                <a:gd name="T42" fmla="*/ 13 w 34"/>
                <a:gd name="T43" fmla="*/ 13 h 18"/>
                <a:gd name="T44" fmla="*/ 14 w 34"/>
                <a:gd name="T45" fmla="*/ 11 h 18"/>
                <a:gd name="T46" fmla="*/ 14 w 34"/>
                <a:gd name="T47" fmla="*/ 11 h 18"/>
                <a:gd name="T48" fmla="*/ 16 w 34"/>
                <a:gd name="T49" fmla="*/ 5 h 18"/>
                <a:gd name="T50" fmla="*/ 16 w 34"/>
                <a:gd name="T51" fmla="*/ 2 h 18"/>
                <a:gd name="T52" fmla="*/ 20 w 34"/>
                <a:gd name="T53" fmla="*/ 2 h 18"/>
                <a:gd name="T54" fmla="*/ 20 w 34"/>
                <a:gd name="T55" fmla="*/ 5 h 18"/>
                <a:gd name="T56" fmla="*/ 20 w 34"/>
                <a:gd name="T57" fmla="*/ 5 h 18"/>
                <a:gd name="T58" fmla="*/ 22 w 34"/>
                <a:gd name="T59" fmla="*/ 11 h 18"/>
                <a:gd name="T60" fmla="*/ 22 w 34"/>
                <a:gd name="T61" fmla="*/ 11 h 18"/>
                <a:gd name="T62" fmla="*/ 22 w 34"/>
                <a:gd name="T63" fmla="*/ 13 h 18"/>
                <a:gd name="T64" fmla="*/ 25 w 34"/>
                <a:gd name="T65" fmla="*/ 13 h 18"/>
                <a:gd name="T66" fmla="*/ 25 w 34"/>
                <a:gd name="T67" fmla="*/ 13 h 18"/>
                <a:gd name="T68" fmla="*/ 29 w 34"/>
                <a:gd name="T69" fmla="*/ 11 h 18"/>
                <a:gd name="T70" fmla="*/ 29 w 34"/>
                <a:gd name="T71" fmla="*/ 11 h 18"/>
                <a:gd name="T72" fmla="*/ 29 w 34"/>
                <a:gd name="T73" fmla="*/ 7 h 18"/>
                <a:gd name="T74" fmla="*/ 29 w 34"/>
                <a:gd name="T75" fmla="*/ 7 h 18"/>
                <a:gd name="T76" fmla="*/ 29 w 34"/>
                <a:gd name="T77" fmla="*/ 4 h 18"/>
                <a:gd name="T78" fmla="*/ 27 w 34"/>
                <a:gd name="T79" fmla="*/ 0 h 18"/>
                <a:gd name="T80" fmla="*/ 32 w 34"/>
                <a:gd name="T81" fmla="*/ 0 h 18"/>
                <a:gd name="T82" fmla="*/ 32 w 34"/>
                <a:gd name="T83" fmla="*/ 0 h 18"/>
                <a:gd name="T84" fmla="*/ 32 w 34"/>
                <a:gd name="T85" fmla="*/ 4 h 18"/>
                <a:gd name="T86" fmla="*/ 32 w 34"/>
                <a:gd name="T87" fmla="*/ 4 h 18"/>
                <a:gd name="T88" fmla="*/ 34 w 34"/>
                <a:gd name="T89" fmla="*/ 9 h 18"/>
                <a:gd name="T90" fmla="*/ 34 w 34"/>
                <a:gd name="T91" fmla="*/ 9 h 18"/>
                <a:gd name="T92" fmla="*/ 32 w 34"/>
                <a:gd name="T93" fmla="*/ 13 h 18"/>
                <a:gd name="T94" fmla="*/ 32 w 34"/>
                <a:gd name="T95" fmla="*/ 13 h 18"/>
                <a:gd name="T96" fmla="*/ 29 w 34"/>
                <a:gd name="T97" fmla="*/ 16 h 18"/>
                <a:gd name="T98" fmla="*/ 29 w 34"/>
                <a:gd name="T99" fmla="*/ 16 h 18"/>
                <a:gd name="T100" fmla="*/ 25 w 34"/>
                <a:gd name="T101" fmla="*/ 18 h 18"/>
                <a:gd name="T102" fmla="*/ 25 w 34"/>
                <a:gd name="T103" fmla="*/ 18 h 18"/>
                <a:gd name="T104" fmla="*/ 20 w 34"/>
                <a:gd name="T105" fmla="*/ 16 h 18"/>
                <a:gd name="T106" fmla="*/ 20 w 34"/>
                <a:gd name="T107" fmla="*/ 16 h 18"/>
                <a:gd name="T108" fmla="*/ 18 w 34"/>
                <a:gd name="T109" fmla="*/ 11 h 18"/>
                <a:gd name="T110" fmla="*/ 18 w 34"/>
                <a:gd name="T111" fmla="*/ 11 h 18"/>
                <a:gd name="T112" fmla="*/ 18 w 34"/>
                <a:gd name="T113" fmla="*/ 11 h 18"/>
                <a:gd name="T114" fmla="*/ 14 w 34"/>
                <a:gd name="T115" fmla="*/ 16 h 18"/>
                <a:gd name="T116" fmla="*/ 14 w 34"/>
                <a:gd name="T117" fmla="*/ 16 h 18"/>
                <a:gd name="T118" fmla="*/ 13 w 34"/>
                <a:gd name="T119" fmla="*/ 18 h 18"/>
                <a:gd name="T120" fmla="*/ 11 w 34"/>
                <a:gd name="T121" fmla="*/ 18 h 18"/>
                <a:gd name="T122" fmla="*/ 11 w 34"/>
                <a:gd name="T12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4" h="18">
                  <a:moveTo>
                    <a:pt x="11" y="18"/>
                  </a:moveTo>
                  <a:lnTo>
                    <a:pt x="11" y="18"/>
                  </a:lnTo>
                  <a:lnTo>
                    <a:pt x="7" y="18"/>
                  </a:lnTo>
                  <a:lnTo>
                    <a:pt x="4" y="16"/>
                  </a:lnTo>
                  <a:lnTo>
                    <a:pt x="4" y="16"/>
                  </a:lnTo>
                  <a:lnTo>
                    <a:pt x="2" y="13"/>
                  </a:lnTo>
                  <a:lnTo>
                    <a:pt x="0" y="7"/>
                  </a:lnTo>
                  <a:lnTo>
                    <a:pt x="0" y="7"/>
                  </a:lnTo>
                  <a:lnTo>
                    <a:pt x="2" y="2"/>
                  </a:lnTo>
                  <a:lnTo>
                    <a:pt x="2" y="2"/>
                  </a:lnTo>
                  <a:lnTo>
                    <a:pt x="2" y="0"/>
                  </a:lnTo>
                  <a:lnTo>
                    <a:pt x="7" y="0"/>
                  </a:lnTo>
                  <a:lnTo>
                    <a:pt x="7" y="0"/>
                  </a:lnTo>
                  <a:lnTo>
                    <a:pt x="5" y="4"/>
                  </a:lnTo>
                  <a:lnTo>
                    <a:pt x="5" y="4"/>
                  </a:lnTo>
                  <a:lnTo>
                    <a:pt x="5" y="7"/>
                  </a:lnTo>
                  <a:lnTo>
                    <a:pt x="5" y="7"/>
                  </a:lnTo>
                  <a:lnTo>
                    <a:pt x="5" y="11"/>
                  </a:lnTo>
                  <a:lnTo>
                    <a:pt x="5" y="11"/>
                  </a:lnTo>
                  <a:lnTo>
                    <a:pt x="11" y="13"/>
                  </a:lnTo>
                  <a:lnTo>
                    <a:pt x="11" y="13"/>
                  </a:lnTo>
                  <a:lnTo>
                    <a:pt x="13" y="13"/>
                  </a:lnTo>
                  <a:lnTo>
                    <a:pt x="14" y="11"/>
                  </a:lnTo>
                  <a:lnTo>
                    <a:pt x="14" y="11"/>
                  </a:lnTo>
                  <a:lnTo>
                    <a:pt x="16" y="5"/>
                  </a:lnTo>
                  <a:lnTo>
                    <a:pt x="16" y="2"/>
                  </a:lnTo>
                  <a:lnTo>
                    <a:pt x="20" y="2"/>
                  </a:lnTo>
                  <a:lnTo>
                    <a:pt x="20" y="5"/>
                  </a:lnTo>
                  <a:lnTo>
                    <a:pt x="20" y="5"/>
                  </a:lnTo>
                  <a:lnTo>
                    <a:pt x="22" y="11"/>
                  </a:lnTo>
                  <a:lnTo>
                    <a:pt x="22" y="11"/>
                  </a:lnTo>
                  <a:lnTo>
                    <a:pt x="22" y="13"/>
                  </a:lnTo>
                  <a:lnTo>
                    <a:pt x="25" y="13"/>
                  </a:lnTo>
                  <a:lnTo>
                    <a:pt x="25" y="13"/>
                  </a:lnTo>
                  <a:lnTo>
                    <a:pt x="29" y="11"/>
                  </a:lnTo>
                  <a:lnTo>
                    <a:pt x="29" y="11"/>
                  </a:lnTo>
                  <a:lnTo>
                    <a:pt x="29" y="7"/>
                  </a:lnTo>
                  <a:lnTo>
                    <a:pt x="29" y="7"/>
                  </a:lnTo>
                  <a:lnTo>
                    <a:pt x="29" y="4"/>
                  </a:lnTo>
                  <a:lnTo>
                    <a:pt x="27" y="0"/>
                  </a:lnTo>
                  <a:lnTo>
                    <a:pt x="32" y="0"/>
                  </a:lnTo>
                  <a:lnTo>
                    <a:pt x="32" y="0"/>
                  </a:lnTo>
                  <a:lnTo>
                    <a:pt x="32" y="4"/>
                  </a:lnTo>
                  <a:lnTo>
                    <a:pt x="32" y="4"/>
                  </a:lnTo>
                  <a:lnTo>
                    <a:pt x="34" y="9"/>
                  </a:lnTo>
                  <a:lnTo>
                    <a:pt x="34" y="9"/>
                  </a:lnTo>
                  <a:lnTo>
                    <a:pt x="32" y="13"/>
                  </a:lnTo>
                  <a:lnTo>
                    <a:pt x="32" y="13"/>
                  </a:lnTo>
                  <a:lnTo>
                    <a:pt x="29" y="16"/>
                  </a:lnTo>
                  <a:lnTo>
                    <a:pt x="29" y="16"/>
                  </a:lnTo>
                  <a:lnTo>
                    <a:pt x="25" y="18"/>
                  </a:lnTo>
                  <a:lnTo>
                    <a:pt x="25" y="18"/>
                  </a:lnTo>
                  <a:lnTo>
                    <a:pt x="20" y="16"/>
                  </a:lnTo>
                  <a:lnTo>
                    <a:pt x="20" y="16"/>
                  </a:lnTo>
                  <a:lnTo>
                    <a:pt x="18" y="11"/>
                  </a:lnTo>
                  <a:lnTo>
                    <a:pt x="18" y="11"/>
                  </a:lnTo>
                  <a:lnTo>
                    <a:pt x="18" y="11"/>
                  </a:lnTo>
                  <a:lnTo>
                    <a:pt x="14" y="16"/>
                  </a:lnTo>
                  <a:lnTo>
                    <a:pt x="14" y="16"/>
                  </a:lnTo>
                  <a:lnTo>
                    <a:pt x="13" y="18"/>
                  </a:lnTo>
                  <a:lnTo>
                    <a:pt x="11" y="18"/>
                  </a:lnTo>
                  <a:lnTo>
                    <a:pt x="11" y="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6" name="Rectangle 1453"/>
            <p:cNvSpPr>
              <a:spLocks noChangeArrowheads="1"/>
            </p:cNvSpPr>
            <p:nvPr/>
          </p:nvSpPr>
          <p:spPr bwMode="auto">
            <a:xfrm>
              <a:off x="9450387" y="3386138"/>
              <a:ext cx="71438" cy="4429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7" name="Rectangle 1454"/>
            <p:cNvSpPr>
              <a:spLocks noChangeArrowheads="1"/>
            </p:cNvSpPr>
            <p:nvPr/>
          </p:nvSpPr>
          <p:spPr bwMode="auto">
            <a:xfrm>
              <a:off x="9450387" y="3386138"/>
              <a:ext cx="71438" cy="442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8" name="Freeform 1455"/>
            <p:cNvSpPr>
              <a:spLocks/>
            </p:cNvSpPr>
            <p:nvPr/>
          </p:nvSpPr>
          <p:spPr bwMode="auto">
            <a:xfrm>
              <a:off x="9450387" y="3319463"/>
              <a:ext cx="71438" cy="66675"/>
            </a:xfrm>
            <a:custGeom>
              <a:avLst/>
              <a:gdLst>
                <a:gd name="T0" fmla="*/ 45 w 90"/>
                <a:gd name="T1" fmla="*/ 0 h 85"/>
                <a:gd name="T2" fmla="*/ 30 w 90"/>
                <a:gd name="T3" fmla="*/ 11 h 85"/>
                <a:gd name="T4" fmla="*/ 0 w 90"/>
                <a:gd name="T5" fmla="*/ 85 h 85"/>
                <a:gd name="T6" fmla="*/ 90 w 90"/>
                <a:gd name="T7" fmla="*/ 85 h 85"/>
                <a:gd name="T8" fmla="*/ 59 w 90"/>
                <a:gd name="T9" fmla="*/ 11 h 85"/>
                <a:gd name="T10" fmla="*/ 45 w 90"/>
                <a:gd name="T11" fmla="*/ 0 h 85"/>
              </a:gdLst>
              <a:ahLst/>
              <a:cxnLst>
                <a:cxn ang="0">
                  <a:pos x="T0" y="T1"/>
                </a:cxn>
                <a:cxn ang="0">
                  <a:pos x="T2" y="T3"/>
                </a:cxn>
                <a:cxn ang="0">
                  <a:pos x="T4" y="T5"/>
                </a:cxn>
                <a:cxn ang="0">
                  <a:pos x="T6" y="T7"/>
                </a:cxn>
                <a:cxn ang="0">
                  <a:pos x="T8" y="T9"/>
                </a:cxn>
                <a:cxn ang="0">
                  <a:pos x="T10" y="T11"/>
                </a:cxn>
              </a:cxnLst>
              <a:rect l="0" t="0" r="r" b="b"/>
              <a:pathLst>
                <a:path w="90" h="85">
                  <a:moveTo>
                    <a:pt x="45" y="0"/>
                  </a:moveTo>
                  <a:lnTo>
                    <a:pt x="30" y="11"/>
                  </a:lnTo>
                  <a:lnTo>
                    <a:pt x="0" y="85"/>
                  </a:lnTo>
                  <a:lnTo>
                    <a:pt x="90" y="85"/>
                  </a:lnTo>
                  <a:lnTo>
                    <a:pt x="59" y="11"/>
                  </a:lnTo>
                  <a:lnTo>
                    <a:pt x="4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29" name="Freeform 1456"/>
            <p:cNvSpPr>
              <a:spLocks/>
            </p:cNvSpPr>
            <p:nvPr/>
          </p:nvSpPr>
          <p:spPr bwMode="auto">
            <a:xfrm>
              <a:off x="9475787" y="3300413"/>
              <a:ext cx="22225" cy="28575"/>
            </a:xfrm>
            <a:custGeom>
              <a:avLst/>
              <a:gdLst>
                <a:gd name="T0" fmla="*/ 15 w 29"/>
                <a:gd name="T1" fmla="*/ 0 h 36"/>
                <a:gd name="T2" fmla="*/ 0 w 29"/>
                <a:gd name="T3" fmla="*/ 36 h 36"/>
                <a:gd name="T4" fmla="*/ 29 w 29"/>
                <a:gd name="T5" fmla="*/ 36 h 36"/>
                <a:gd name="T6" fmla="*/ 15 w 29"/>
                <a:gd name="T7" fmla="*/ 0 h 36"/>
              </a:gdLst>
              <a:ahLst/>
              <a:cxnLst>
                <a:cxn ang="0">
                  <a:pos x="T0" y="T1"/>
                </a:cxn>
                <a:cxn ang="0">
                  <a:pos x="T2" y="T3"/>
                </a:cxn>
                <a:cxn ang="0">
                  <a:pos x="T4" y="T5"/>
                </a:cxn>
                <a:cxn ang="0">
                  <a:pos x="T6" y="T7"/>
                </a:cxn>
              </a:cxnLst>
              <a:rect l="0" t="0" r="r" b="b"/>
              <a:pathLst>
                <a:path w="29" h="36">
                  <a:moveTo>
                    <a:pt x="15" y="0"/>
                  </a:moveTo>
                  <a:lnTo>
                    <a:pt x="0" y="36"/>
                  </a:lnTo>
                  <a:lnTo>
                    <a:pt x="29" y="36"/>
                  </a:lnTo>
                  <a:lnTo>
                    <a:pt x="1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0" name="Rectangle 1457"/>
            <p:cNvSpPr>
              <a:spLocks noChangeArrowheads="1"/>
            </p:cNvSpPr>
            <p:nvPr/>
          </p:nvSpPr>
          <p:spPr bwMode="auto">
            <a:xfrm>
              <a:off x="9450387" y="3386138"/>
              <a:ext cx="36513" cy="442913"/>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1" name="Rectangle 1458"/>
            <p:cNvSpPr>
              <a:spLocks noChangeArrowheads="1"/>
            </p:cNvSpPr>
            <p:nvPr/>
          </p:nvSpPr>
          <p:spPr bwMode="auto">
            <a:xfrm>
              <a:off x="9450387" y="3386138"/>
              <a:ext cx="36513" cy="442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2" name="Rectangle 1459"/>
            <p:cNvSpPr>
              <a:spLocks noChangeArrowheads="1"/>
            </p:cNvSpPr>
            <p:nvPr/>
          </p:nvSpPr>
          <p:spPr bwMode="auto">
            <a:xfrm>
              <a:off x="9293225" y="3470276"/>
              <a:ext cx="330200" cy="3921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3" name="Rectangle 1460"/>
            <p:cNvSpPr>
              <a:spLocks noChangeArrowheads="1"/>
            </p:cNvSpPr>
            <p:nvPr/>
          </p:nvSpPr>
          <p:spPr bwMode="auto">
            <a:xfrm>
              <a:off x="9293225" y="3470276"/>
              <a:ext cx="330200" cy="39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4" name="Rectangle 1461"/>
            <p:cNvSpPr>
              <a:spLocks noChangeArrowheads="1"/>
            </p:cNvSpPr>
            <p:nvPr/>
          </p:nvSpPr>
          <p:spPr bwMode="auto">
            <a:xfrm>
              <a:off x="9328150" y="3506788"/>
              <a:ext cx="260350" cy="31750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5" name="Rectangle 1462"/>
            <p:cNvSpPr>
              <a:spLocks noChangeArrowheads="1"/>
            </p:cNvSpPr>
            <p:nvPr/>
          </p:nvSpPr>
          <p:spPr bwMode="auto">
            <a:xfrm>
              <a:off x="9328150" y="3506788"/>
              <a:ext cx="26035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6" name="Rectangle 1463"/>
            <p:cNvSpPr>
              <a:spLocks noChangeArrowheads="1"/>
            </p:cNvSpPr>
            <p:nvPr/>
          </p:nvSpPr>
          <p:spPr bwMode="auto">
            <a:xfrm>
              <a:off x="9378950" y="3540126"/>
              <a:ext cx="84138" cy="80963"/>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7" name="Rectangle 1464"/>
            <p:cNvSpPr>
              <a:spLocks noChangeArrowheads="1"/>
            </p:cNvSpPr>
            <p:nvPr/>
          </p:nvSpPr>
          <p:spPr bwMode="auto">
            <a:xfrm>
              <a:off x="9378950" y="3540126"/>
              <a:ext cx="84138"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8" name="Rectangle 1465"/>
            <p:cNvSpPr>
              <a:spLocks noChangeArrowheads="1"/>
            </p:cNvSpPr>
            <p:nvPr/>
          </p:nvSpPr>
          <p:spPr bwMode="auto">
            <a:xfrm>
              <a:off x="9378950" y="3619501"/>
              <a:ext cx="84138" cy="809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39" name="Rectangle 1466"/>
            <p:cNvSpPr>
              <a:spLocks noChangeArrowheads="1"/>
            </p:cNvSpPr>
            <p:nvPr/>
          </p:nvSpPr>
          <p:spPr bwMode="auto">
            <a:xfrm>
              <a:off x="9378950" y="3619501"/>
              <a:ext cx="84138"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0" name="Rectangle 1467"/>
            <p:cNvSpPr>
              <a:spLocks noChangeArrowheads="1"/>
            </p:cNvSpPr>
            <p:nvPr/>
          </p:nvSpPr>
          <p:spPr bwMode="auto">
            <a:xfrm>
              <a:off x="9461500" y="3541713"/>
              <a:ext cx="85725" cy="79375"/>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1" name="Rectangle 1468"/>
            <p:cNvSpPr>
              <a:spLocks noChangeArrowheads="1"/>
            </p:cNvSpPr>
            <p:nvPr/>
          </p:nvSpPr>
          <p:spPr bwMode="auto">
            <a:xfrm>
              <a:off x="9461500" y="3541713"/>
              <a:ext cx="8572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2" name="Rectangle 1469"/>
            <p:cNvSpPr>
              <a:spLocks noChangeArrowheads="1"/>
            </p:cNvSpPr>
            <p:nvPr/>
          </p:nvSpPr>
          <p:spPr bwMode="auto">
            <a:xfrm>
              <a:off x="9461500" y="3621088"/>
              <a:ext cx="85725" cy="80963"/>
            </a:xfrm>
            <a:prstGeom prst="rect">
              <a:avLst/>
            </a:prstGeom>
            <a:solidFill>
              <a:srgbClr val="EC008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3" name="Rectangle 1470"/>
            <p:cNvSpPr>
              <a:spLocks noChangeArrowheads="1"/>
            </p:cNvSpPr>
            <p:nvPr/>
          </p:nvSpPr>
          <p:spPr bwMode="auto">
            <a:xfrm>
              <a:off x="9461500" y="3621088"/>
              <a:ext cx="85725"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4" name="Rectangle 1471"/>
            <p:cNvSpPr>
              <a:spLocks noChangeArrowheads="1"/>
            </p:cNvSpPr>
            <p:nvPr/>
          </p:nvSpPr>
          <p:spPr bwMode="auto">
            <a:xfrm>
              <a:off x="9378950" y="3700463"/>
              <a:ext cx="84138" cy="80963"/>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5" name="Rectangle 1472"/>
            <p:cNvSpPr>
              <a:spLocks noChangeArrowheads="1"/>
            </p:cNvSpPr>
            <p:nvPr/>
          </p:nvSpPr>
          <p:spPr bwMode="auto">
            <a:xfrm>
              <a:off x="9378950" y="3700463"/>
              <a:ext cx="84138"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6" name="Rectangle 1473"/>
            <p:cNvSpPr>
              <a:spLocks noChangeArrowheads="1"/>
            </p:cNvSpPr>
            <p:nvPr/>
          </p:nvSpPr>
          <p:spPr bwMode="auto">
            <a:xfrm>
              <a:off x="9461500" y="3702051"/>
              <a:ext cx="85725" cy="79375"/>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7" name="Freeform 1474"/>
            <p:cNvSpPr>
              <a:spLocks/>
            </p:cNvSpPr>
            <p:nvPr/>
          </p:nvSpPr>
          <p:spPr bwMode="auto">
            <a:xfrm>
              <a:off x="9328150" y="3506788"/>
              <a:ext cx="260350" cy="274638"/>
            </a:xfrm>
            <a:custGeom>
              <a:avLst/>
              <a:gdLst>
                <a:gd name="T0" fmla="*/ 327 w 327"/>
                <a:gd name="T1" fmla="*/ 0 h 345"/>
                <a:gd name="T2" fmla="*/ 0 w 327"/>
                <a:gd name="T3" fmla="*/ 0 h 345"/>
                <a:gd name="T4" fmla="*/ 0 w 327"/>
                <a:gd name="T5" fmla="*/ 345 h 345"/>
                <a:gd name="T6" fmla="*/ 63 w 327"/>
                <a:gd name="T7" fmla="*/ 279 h 345"/>
                <a:gd name="T8" fmla="*/ 63 w 327"/>
                <a:gd name="T9" fmla="*/ 244 h 345"/>
                <a:gd name="T10" fmla="*/ 63 w 327"/>
                <a:gd name="T11" fmla="*/ 144 h 345"/>
                <a:gd name="T12" fmla="*/ 63 w 327"/>
                <a:gd name="T13" fmla="*/ 41 h 345"/>
                <a:gd name="T14" fmla="*/ 169 w 327"/>
                <a:gd name="T15" fmla="*/ 41 h 345"/>
                <a:gd name="T16" fmla="*/ 169 w 327"/>
                <a:gd name="T17" fmla="*/ 43 h 345"/>
                <a:gd name="T18" fmla="*/ 275 w 327"/>
                <a:gd name="T19" fmla="*/ 43 h 345"/>
                <a:gd name="T20" fmla="*/ 275 w 327"/>
                <a:gd name="T21" fmla="*/ 56 h 345"/>
                <a:gd name="T22" fmla="*/ 327 w 327"/>
                <a:gd name="T23"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345">
                  <a:moveTo>
                    <a:pt x="327" y="0"/>
                  </a:moveTo>
                  <a:lnTo>
                    <a:pt x="0" y="0"/>
                  </a:lnTo>
                  <a:lnTo>
                    <a:pt x="0" y="345"/>
                  </a:lnTo>
                  <a:lnTo>
                    <a:pt x="63" y="279"/>
                  </a:lnTo>
                  <a:lnTo>
                    <a:pt x="63" y="244"/>
                  </a:lnTo>
                  <a:lnTo>
                    <a:pt x="63" y="144"/>
                  </a:lnTo>
                  <a:lnTo>
                    <a:pt x="63" y="41"/>
                  </a:lnTo>
                  <a:lnTo>
                    <a:pt x="169" y="41"/>
                  </a:lnTo>
                  <a:lnTo>
                    <a:pt x="169" y="43"/>
                  </a:lnTo>
                  <a:lnTo>
                    <a:pt x="275" y="43"/>
                  </a:lnTo>
                  <a:lnTo>
                    <a:pt x="275" y="56"/>
                  </a:lnTo>
                  <a:lnTo>
                    <a:pt x="327" y="0"/>
                  </a:lnTo>
                  <a:close/>
                </a:path>
              </a:pathLst>
            </a:custGeom>
            <a:solidFill>
              <a:srgbClr val="C843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8" name="Freeform 1475"/>
            <p:cNvSpPr>
              <a:spLocks/>
            </p:cNvSpPr>
            <p:nvPr/>
          </p:nvSpPr>
          <p:spPr bwMode="auto">
            <a:xfrm>
              <a:off x="9328150" y="3506788"/>
              <a:ext cx="260350" cy="274638"/>
            </a:xfrm>
            <a:custGeom>
              <a:avLst/>
              <a:gdLst>
                <a:gd name="T0" fmla="*/ 327 w 327"/>
                <a:gd name="T1" fmla="*/ 0 h 345"/>
                <a:gd name="T2" fmla="*/ 0 w 327"/>
                <a:gd name="T3" fmla="*/ 0 h 345"/>
                <a:gd name="T4" fmla="*/ 0 w 327"/>
                <a:gd name="T5" fmla="*/ 345 h 345"/>
                <a:gd name="T6" fmla="*/ 63 w 327"/>
                <a:gd name="T7" fmla="*/ 279 h 345"/>
                <a:gd name="T8" fmla="*/ 63 w 327"/>
                <a:gd name="T9" fmla="*/ 244 h 345"/>
                <a:gd name="T10" fmla="*/ 63 w 327"/>
                <a:gd name="T11" fmla="*/ 144 h 345"/>
                <a:gd name="T12" fmla="*/ 63 w 327"/>
                <a:gd name="T13" fmla="*/ 41 h 345"/>
                <a:gd name="T14" fmla="*/ 169 w 327"/>
                <a:gd name="T15" fmla="*/ 41 h 345"/>
                <a:gd name="T16" fmla="*/ 169 w 327"/>
                <a:gd name="T17" fmla="*/ 43 h 345"/>
                <a:gd name="T18" fmla="*/ 275 w 327"/>
                <a:gd name="T19" fmla="*/ 43 h 345"/>
                <a:gd name="T20" fmla="*/ 275 w 327"/>
                <a:gd name="T21" fmla="*/ 56 h 345"/>
                <a:gd name="T22" fmla="*/ 327 w 327"/>
                <a:gd name="T23"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345">
                  <a:moveTo>
                    <a:pt x="327" y="0"/>
                  </a:moveTo>
                  <a:lnTo>
                    <a:pt x="0" y="0"/>
                  </a:lnTo>
                  <a:lnTo>
                    <a:pt x="0" y="345"/>
                  </a:lnTo>
                  <a:lnTo>
                    <a:pt x="63" y="279"/>
                  </a:lnTo>
                  <a:lnTo>
                    <a:pt x="63" y="244"/>
                  </a:lnTo>
                  <a:lnTo>
                    <a:pt x="63" y="144"/>
                  </a:lnTo>
                  <a:lnTo>
                    <a:pt x="63" y="41"/>
                  </a:lnTo>
                  <a:lnTo>
                    <a:pt x="169" y="41"/>
                  </a:lnTo>
                  <a:lnTo>
                    <a:pt x="169" y="43"/>
                  </a:lnTo>
                  <a:lnTo>
                    <a:pt x="275" y="43"/>
                  </a:lnTo>
                  <a:lnTo>
                    <a:pt x="275" y="56"/>
                  </a:lnTo>
                  <a:lnTo>
                    <a:pt x="3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49" name="Freeform 1476"/>
            <p:cNvSpPr>
              <a:spLocks/>
            </p:cNvSpPr>
            <p:nvPr/>
          </p:nvSpPr>
          <p:spPr bwMode="auto">
            <a:xfrm>
              <a:off x="9378950" y="3540126"/>
              <a:ext cx="84138" cy="80963"/>
            </a:xfrm>
            <a:custGeom>
              <a:avLst/>
              <a:gdLst>
                <a:gd name="T0" fmla="*/ 106 w 106"/>
                <a:gd name="T1" fmla="*/ 0 h 103"/>
                <a:gd name="T2" fmla="*/ 0 w 106"/>
                <a:gd name="T3" fmla="*/ 0 h 103"/>
                <a:gd name="T4" fmla="*/ 0 w 106"/>
                <a:gd name="T5" fmla="*/ 103 h 103"/>
                <a:gd name="T6" fmla="*/ 0 w 106"/>
                <a:gd name="T7" fmla="*/ 101 h 103"/>
                <a:gd name="T8" fmla="*/ 104 w 106"/>
                <a:gd name="T9" fmla="*/ 101 h 103"/>
                <a:gd name="T10" fmla="*/ 104 w 106"/>
                <a:gd name="T11" fmla="*/ 2 h 103"/>
                <a:gd name="T12" fmla="*/ 106 w 106"/>
                <a:gd name="T13" fmla="*/ 2 h 103"/>
                <a:gd name="T14" fmla="*/ 106 w 106"/>
                <a:gd name="T15" fmla="*/ 0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03">
                  <a:moveTo>
                    <a:pt x="106" y="0"/>
                  </a:moveTo>
                  <a:lnTo>
                    <a:pt x="0" y="0"/>
                  </a:lnTo>
                  <a:lnTo>
                    <a:pt x="0" y="103"/>
                  </a:lnTo>
                  <a:lnTo>
                    <a:pt x="0" y="101"/>
                  </a:lnTo>
                  <a:lnTo>
                    <a:pt x="104" y="101"/>
                  </a:lnTo>
                  <a:lnTo>
                    <a:pt x="104" y="2"/>
                  </a:lnTo>
                  <a:lnTo>
                    <a:pt x="106" y="2"/>
                  </a:lnTo>
                  <a:lnTo>
                    <a:pt x="106" y="0"/>
                  </a:lnTo>
                  <a:close/>
                </a:path>
              </a:pathLst>
            </a:custGeom>
            <a:solidFill>
              <a:srgbClr val="33C1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0" name="Freeform 1477"/>
            <p:cNvSpPr>
              <a:spLocks/>
            </p:cNvSpPr>
            <p:nvPr/>
          </p:nvSpPr>
          <p:spPr bwMode="auto">
            <a:xfrm>
              <a:off x="9378950" y="3540126"/>
              <a:ext cx="84138" cy="80963"/>
            </a:xfrm>
            <a:custGeom>
              <a:avLst/>
              <a:gdLst>
                <a:gd name="T0" fmla="*/ 106 w 106"/>
                <a:gd name="T1" fmla="*/ 0 h 103"/>
                <a:gd name="T2" fmla="*/ 0 w 106"/>
                <a:gd name="T3" fmla="*/ 0 h 103"/>
                <a:gd name="T4" fmla="*/ 0 w 106"/>
                <a:gd name="T5" fmla="*/ 103 h 103"/>
                <a:gd name="T6" fmla="*/ 0 w 106"/>
                <a:gd name="T7" fmla="*/ 101 h 103"/>
                <a:gd name="T8" fmla="*/ 104 w 106"/>
                <a:gd name="T9" fmla="*/ 101 h 103"/>
                <a:gd name="T10" fmla="*/ 104 w 106"/>
                <a:gd name="T11" fmla="*/ 2 h 103"/>
                <a:gd name="T12" fmla="*/ 106 w 106"/>
                <a:gd name="T13" fmla="*/ 2 h 103"/>
                <a:gd name="T14" fmla="*/ 106 w 106"/>
                <a:gd name="T15" fmla="*/ 0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03">
                  <a:moveTo>
                    <a:pt x="106" y="0"/>
                  </a:moveTo>
                  <a:lnTo>
                    <a:pt x="0" y="0"/>
                  </a:lnTo>
                  <a:lnTo>
                    <a:pt x="0" y="103"/>
                  </a:lnTo>
                  <a:lnTo>
                    <a:pt x="0" y="101"/>
                  </a:lnTo>
                  <a:lnTo>
                    <a:pt x="104" y="101"/>
                  </a:lnTo>
                  <a:lnTo>
                    <a:pt x="104" y="2"/>
                  </a:lnTo>
                  <a:lnTo>
                    <a:pt x="106" y="2"/>
                  </a:lnTo>
                  <a:lnTo>
                    <a:pt x="10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1" name="Freeform 1478"/>
            <p:cNvSpPr>
              <a:spLocks/>
            </p:cNvSpPr>
            <p:nvPr/>
          </p:nvSpPr>
          <p:spPr bwMode="auto">
            <a:xfrm>
              <a:off x="9378950" y="3619501"/>
              <a:ext cx="82550" cy="80963"/>
            </a:xfrm>
            <a:custGeom>
              <a:avLst/>
              <a:gdLst>
                <a:gd name="T0" fmla="*/ 104 w 104"/>
                <a:gd name="T1" fmla="*/ 0 h 102"/>
                <a:gd name="T2" fmla="*/ 0 w 104"/>
                <a:gd name="T3" fmla="*/ 0 h 102"/>
                <a:gd name="T4" fmla="*/ 0 w 104"/>
                <a:gd name="T5" fmla="*/ 2 h 102"/>
                <a:gd name="T6" fmla="*/ 0 w 104"/>
                <a:gd name="T7" fmla="*/ 102 h 102"/>
                <a:gd name="T8" fmla="*/ 33 w 104"/>
                <a:gd name="T9" fmla="*/ 102 h 102"/>
                <a:gd name="T10" fmla="*/ 104 w 104"/>
                <a:gd name="T11" fmla="*/ 25 h 102"/>
                <a:gd name="T12" fmla="*/ 104 w 104"/>
                <a:gd name="T13" fmla="*/ 2 h 102"/>
                <a:gd name="T14" fmla="*/ 104 w 104"/>
                <a:gd name="T15" fmla="*/ 0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02">
                  <a:moveTo>
                    <a:pt x="104" y="0"/>
                  </a:moveTo>
                  <a:lnTo>
                    <a:pt x="0" y="0"/>
                  </a:lnTo>
                  <a:lnTo>
                    <a:pt x="0" y="2"/>
                  </a:lnTo>
                  <a:lnTo>
                    <a:pt x="0" y="102"/>
                  </a:lnTo>
                  <a:lnTo>
                    <a:pt x="33" y="102"/>
                  </a:lnTo>
                  <a:lnTo>
                    <a:pt x="104" y="25"/>
                  </a:lnTo>
                  <a:lnTo>
                    <a:pt x="104" y="2"/>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2" name="Freeform 1479"/>
            <p:cNvSpPr>
              <a:spLocks/>
            </p:cNvSpPr>
            <p:nvPr/>
          </p:nvSpPr>
          <p:spPr bwMode="auto">
            <a:xfrm>
              <a:off x="9378950" y="3619501"/>
              <a:ext cx="82550" cy="80963"/>
            </a:xfrm>
            <a:custGeom>
              <a:avLst/>
              <a:gdLst>
                <a:gd name="T0" fmla="*/ 104 w 104"/>
                <a:gd name="T1" fmla="*/ 0 h 102"/>
                <a:gd name="T2" fmla="*/ 0 w 104"/>
                <a:gd name="T3" fmla="*/ 0 h 102"/>
                <a:gd name="T4" fmla="*/ 0 w 104"/>
                <a:gd name="T5" fmla="*/ 2 h 102"/>
                <a:gd name="T6" fmla="*/ 0 w 104"/>
                <a:gd name="T7" fmla="*/ 102 h 102"/>
                <a:gd name="T8" fmla="*/ 33 w 104"/>
                <a:gd name="T9" fmla="*/ 102 h 102"/>
                <a:gd name="T10" fmla="*/ 104 w 104"/>
                <a:gd name="T11" fmla="*/ 25 h 102"/>
                <a:gd name="T12" fmla="*/ 104 w 104"/>
                <a:gd name="T13" fmla="*/ 2 h 102"/>
                <a:gd name="T14" fmla="*/ 104 w 104"/>
                <a:gd name="T15" fmla="*/ 0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02">
                  <a:moveTo>
                    <a:pt x="104" y="0"/>
                  </a:moveTo>
                  <a:lnTo>
                    <a:pt x="0" y="0"/>
                  </a:lnTo>
                  <a:lnTo>
                    <a:pt x="0" y="2"/>
                  </a:lnTo>
                  <a:lnTo>
                    <a:pt x="0" y="102"/>
                  </a:lnTo>
                  <a:lnTo>
                    <a:pt x="33" y="102"/>
                  </a:lnTo>
                  <a:lnTo>
                    <a:pt x="104" y="25"/>
                  </a:lnTo>
                  <a:lnTo>
                    <a:pt x="104" y="2"/>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3" name="Freeform 1480"/>
            <p:cNvSpPr>
              <a:spLocks/>
            </p:cNvSpPr>
            <p:nvPr/>
          </p:nvSpPr>
          <p:spPr bwMode="auto">
            <a:xfrm>
              <a:off x="9461500" y="3541713"/>
              <a:ext cx="85725" cy="79375"/>
            </a:xfrm>
            <a:custGeom>
              <a:avLst/>
              <a:gdLst>
                <a:gd name="T0" fmla="*/ 108 w 108"/>
                <a:gd name="T1" fmla="*/ 0 h 101"/>
                <a:gd name="T2" fmla="*/ 2 w 108"/>
                <a:gd name="T3" fmla="*/ 0 h 101"/>
                <a:gd name="T4" fmla="*/ 0 w 108"/>
                <a:gd name="T5" fmla="*/ 0 h 101"/>
                <a:gd name="T6" fmla="*/ 0 w 108"/>
                <a:gd name="T7" fmla="*/ 99 h 101"/>
                <a:gd name="T8" fmla="*/ 0 w 108"/>
                <a:gd name="T9" fmla="*/ 101 h 101"/>
                <a:gd name="T10" fmla="*/ 0 w 108"/>
                <a:gd name="T11" fmla="*/ 101 h 101"/>
                <a:gd name="T12" fmla="*/ 24 w 108"/>
                <a:gd name="T13" fmla="*/ 101 h 101"/>
                <a:gd name="T14" fmla="*/ 108 w 108"/>
                <a:gd name="T15" fmla="*/ 13 h 101"/>
                <a:gd name="T16" fmla="*/ 108 w 108"/>
                <a:gd name="T1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01">
                  <a:moveTo>
                    <a:pt x="108" y="0"/>
                  </a:moveTo>
                  <a:lnTo>
                    <a:pt x="2" y="0"/>
                  </a:lnTo>
                  <a:lnTo>
                    <a:pt x="0" y="0"/>
                  </a:lnTo>
                  <a:lnTo>
                    <a:pt x="0" y="99"/>
                  </a:lnTo>
                  <a:lnTo>
                    <a:pt x="0" y="101"/>
                  </a:lnTo>
                  <a:lnTo>
                    <a:pt x="0" y="101"/>
                  </a:lnTo>
                  <a:lnTo>
                    <a:pt x="24" y="101"/>
                  </a:lnTo>
                  <a:lnTo>
                    <a:pt x="108" y="13"/>
                  </a:lnTo>
                  <a:lnTo>
                    <a:pt x="108" y="0"/>
                  </a:lnTo>
                  <a:close/>
                </a:path>
              </a:pathLst>
            </a:custGeom>
            <a:solidFill>
              <a:srgbClr val="FFA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4" name="Freeform 1481"/>
            <p:cNvSpPr>
              <a:spLocks/>
            </p:cNvSpPr>
            <p:nvPr/>
          </p:nvSpPr>
          <p:spPr bwMode="auto">
            <a:xfrm>
              <a:off x="9461500" y="3541713"/>
              <a:ext cx="85725" cy="79375"/>
            </a:xfrm>
            <a:custGeom>
              <a:avLst/>
              <a:gdLst>
                <a:gd name="T0" fmla="*/ 108 w 108"/>
                <a:gd name="T1" fmla="*/ 0 h 101"/>
                <a:gd name="T2" fmla="*/ 2 w 108"/>
                <a:gd name="T3" fmla="*/ 0 h 101"/>
                <a:gd name="T4" fmla="*/ 0 w 108"/>
                <a:gd name="T5" fmla="*/ 0 h 101"/>
                <a:gd name="T6" fmla="*/ 0 w 108"/>
                <a:gd name="T7" fmla="*/ 99 h 101"/>
                <a:gd name="T8" fmla="*/ 0 w 108"/>
                <a:gd name="T9" fmla="*/ 101 h 101"/>
                <a:gd name="T10" fmla="*/ 0 w 108"/>
                <a:gd name="T11" fmla="*/ 101 h 101"/>
                <a:gd name="T12" fmla="*/ 24 w 108"/>
                <a:gd name="T13" fmla="*/ 101 h 101"/>
                <a:gd name="T14" fmla="*/ 108 w 108"/>
                <a:gd name="T15" fmla="*/ 13 h 101"/>
                <a:gd name="T16" fmla="*/ 108 w 108"/>
                <a:gd name="T1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01">
                  <a:moveTo>
                    <a:pt x="108" y="0"/>
                  </a:moveTo>
                  <a:lnTo>
                    <a:pt x="2" y="0"/>
                  </a:lnTo>
                  <a:lnTo>
                    <a:pt x="0" y="0"/>
                  </a:lnTo>
                  <a:lnTo>
                    <a:pt x="0" y="99"/>
                  </a:lnTo>
                  <a:lnTo>
                    <a:pt x="0" y="101"/>
                  </a:lnTo>
                  <a:lnTo>
                    <a:pt x="0" y="101"/>
                  </a:lnTo>
                  <a:lnTo>
                    <a:pt x="24" y="101"/>
                  </a:lnTo>
                  <a:lnTo>
                    <a:pt x="108" y="13"/>
                  </a:lnTo>
                  <a:lnTo>
                    <a:pt x="10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5" name="Freeform 1482"/>
            <p:cNvSpPr>
              <a:spLocks/>
            </p:cNvSpPr>
            <p:nvPr/>
          </p:nvSpPr>
          <p:spPr bwMode="auto">
            <a:xfrm>
              <a:off x="9461500" y="3621088"/>
              <a:ext cx="17463" cy="19050"/>
            </a:xfrm>
            <a:custGeom>
              <a:avLst/>
              <a:gdLst>
                <a:gd name="T0" fmla="*/ 24 w 24"/>
                <a:gd name="T1" fmla="*/ 0 h 23"/>
                <a:gd name="T2" fmla="*/ 0 w 24"/>
                <a:gd name="T3" fmla="*/ 0 h 23"/>
                <a:gd name="T4" fmla="*/ 0 w 24"/>
                <a:gd name="T5" fmla="*/ 0 h 23"/>
                <a:gd name="T6" fmla="*/ 0 w 24"/>
                <a:gd name="T7" fmla="*/ 23 h 23"/>
                <a:gd name="T8" fmla="*/ 24 w 24"/>
                <a:gd name="T9" fmla="*/ 0 h 23"/>
              </a:gdLst>
              <a:ahLst/>
              <a:cxnLst>
                <a:cxn ang="0">
                  <a:pos x="T0" y="T1"/>
                </a:cxn>
                <a:cxn ang="0">
                  <a:pos x="T2" y="T3"/>
                </a:cxn>
                <a:cxn ang="0">
                  <a:pos x="T4" y="T5"/>
                </a:cxn>
                <a:cxn ang="0">
                  <a:pos x="T6" y="T7"/>
                </a:cxn>
                <a:cxn ang="0">
                  <a:pos x="T8" y="T9"/>
                </a:cxn>
              </a:cxnLst>
              <a:rect l="0" t="0" r="r" b="b"/>
              <a:pathLst>
                <a:path w="24" h="23">
                  <a:moveTo>
                    <a:pt x="24" y="0"/>
                  </a:moveTo>
                  <a:lnTo>
                    <a:pt x="0" y="0"/>
                  </a:lnTo>
                  <a:lnTo>
                    <a:pt x="0" y="0"/>
                  </a:lnTo>
                  <a:lnTo>
                    <a:pt x="0" y="23"/>
                  </a:lnTo>
                  <a:lnTo>
                    <a:pt x="24" y="0"/>
                  </a:lnTo>
                  <a:close/>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6" name="Freeform 1483"/>
            <p:cNvSpPr>
              <a:spLocks/>
            </p:cNvSpPr>
            <p:nvPr/>
          </p:nvSpPr>
          <p:spPr bwMode="auto">
            <a:xfrm>
              <a:off x="9461500" y="3621088"/>
              <a:ext cx="17463" cy="19050"/>
            </a:xfrm>
            <a:custGeom>
              <a:avLst/>
              <a:gdLst>
                <a:gd name="T0" fmla="*/ 24 w 24"/>
                <a:gd name="T1" fmla="*/ 0 h 23"/>
                <a:gd name="T2" fmla="*/ 0 w 24"/>
                <a:gd name="T3" fmla="*/ 0 h 23"/>
                <a:gd name="T4" fmla="*/ 0 w 24"/>
                <a:gd name="T5" fmla="*/ 0 h 23"/>
                <a:gd name="T6" fmla="*/ 0 w 24"/>
                <a:gd name="T7" fmla="*/ 23 h 23"/>
                <a:gd name="T8" fmla="*/ 24 w 24"/>
                <a:gd name="T9" fmla="*/ 0 h 23"/>
              </a:gdLst>
              <a:ahLst/>
              <a:cxnLst>
                <a:cxn ang="0">
                  <a:pos x="T0" y="T1"/>
                </a:cxn>
                <a:cxn ang="0">
                  <a:pos x="T2" y="T3"/>
                </a:cxn>
                <a:cxn ang="0">
                  <a:pos x="T4" y="T5"/>
                </a:cxn>
                <a:cxn ang="0">
                  <a:pos x="T6" y="T7"/>
                </a:cxn>
                <a:cxn ang="0">
                  <a:pos x="T8" y="T9"/>
                </a:cxn>
              </a:cxnLst>
              <a:rect l="0" t="0" r="r" b="b"/>
              <a:pathLst>
                <a:path w="24" h="23">
                  <a:moveTo>
                    <a:pt x="24" y="0"/>
                  </a:moveTo>
                  <a:lnTo>
                    <a:pt x="0" y="0"/>
                  </a:lnTo>
                  <a:lnTo>
                    <a:pt x="0" y="0"/>
                  </a:lnTo>
                  <a:lnTo>
                    <a:pt x="0" y="23"/>
                  </a:lnTo>
                  <a:lnTo>
                    <a:pt x="2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7" name="Freeform 1484"/>
            <p:cNvSpPr>
              <a:spLocks/>
            </p:cNvSpPr>
            <p:nvPr/>
          </p:nvSpPr>
          <p:spPr bwMode="auto">
            <a:xfrm>
              <a:off x="9378950" y="3700463"/>
              <a:ext cx="25400" cy="26988"/>
            </a:xfrm>
            <a:custGeom>
              <a:avLst/>
              <a:gdLst>
                <a:gd name="T0" fmla="*/ 33 w 33"/>
                <a:gd name="T1" fmla="*/ 0 h 35"/>
                <a:gd name="T2" fmla="*/ 0 w 33"/>
                <a:gd name="T3" fmla="*/ 0 h 35"/>
                <a:gd name="T4" fmla="*/ 0 w 33"/>
                <a:gd name="T5" fmla="*/ 35 h 35"/>
                <a:gd name="T6" fmla="*/ 33 w 33"/>
                <a:gd name="T7" fmla="*/ 0 h 35"/>
              </a:gdLst>
              <a:ahLst/>
              <a:cxnLst>
                <a:cxn ang="0">
                  <a:pos x="T0" y="T1"/>
                </a:cxn>
                <a:cxn ang="0">
                  <a:pos x="T2" y="T3"/>
                </a:cxn>
                <a:cxn ang="0">
                  <a:pos x="T4" y="T5"/>
                </a:cxn>
                <a:cxn ang="0">
                  <a:pos x="T6" y="T7"/>
                </a:cxn>
              </a:cxnLst>
              <a:rect l="0" t="0" r="r" b="b"/>
              <a:pathLst>
                <a:path w="33" h="35">
                  <a:moveTo>
                    <a:pt x="33" y="0"/>
                  </a:moveTo>
                  <a:lnTo>
                    <a:pt x="0" y="0"/>
                  </a:lnTo>
                  <a:lnTo>
                    <a:pt x="0" y="35"/>
                  </a:lnTo>
                  <a:lnTo>
                    <a:pt x="33" y="0"/>
                  </a:lnTo>
                  <a:close/>
                </a:path>
              </a:pathLst>
            </a:custGeom>
            <a:solidFill>
              <a:srgbClr val="339B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8" name="Freeform 1485"/>
            <p:cNvSpPr>
              <a:spLocks/>
            </p:cNvSpPr>
            <p:nvPr/>
          </p:nvSpPr>
          <p:spPr bwMode="auto">
            <a:xfrm>
              <a:off x="9378950" y="3700463"/>
              <a:ext cx="25400" cy="26988"/>
            </a:xfrm>
            <a:custGeom>
              <a:avLst/>
              <a:gdLst>
                <a:gd name="T0" fmla="*/ 33 w 33"/>
                <a:gd name="T1" fmla="*/ 0 h 35"/>
                <a:gd name="T2" fmla="*/ 0 w 33"/>
                <a:gd name="T3" fmla="*/ 0 h 35"/>
                <a:gd name="T4" fmla="*/ 0 w 33"/>
                <a:gd name="T5" fmla="*/ 35 h 35"/>
                <a:gd name="T6" fmla="*/ 33 w 33"/>
                <a:gd name="T7" fmla="*/ 0 h 35"/>
              </a:gdLst>
              <a:ahLst/>
              <a:cxnLst>
                <a:cxn ang="0">
                  <a:pos x="T0" y="T1"/>
                </a:cxn>
                <a:cxn ang="0">
                  <a:pos x="T2" y="T3"/>
                </a:cxn>
                <a:cxn ang="0">
                  <a:pos x="T4" y="T5"/>
                </a:cxn>
                <a:cxn ang="0">
                  <a:pos x="T6" y="T7"/>
                </a:cxn>
              </a:cxnLst>
              <a:rect l="0" t="0" r="r" b="b"/>
              <a:pathLst>
                <a:path w="33" h="35">
                  <a:moveTo>
                    <a:pt x="33" y="0"/>
                  </a:moveTo>
                  <a:lnTo>
                    <a:pt x="0" y="0"/>
                  </a:lnTo>
                  <a:lnTo>
                    <a:pt x="0" y="35"/>
                  </a:lnTo>
                  <a:lnTo>
                    <a:pt x="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59" name="Rectangle 1486"/>
            <p:cNvSpPr>
              <a:spLocks noChangeArrowheads="1"/>
            </p:cNvSpPr>
            <p:nvPr/>
          </p:nvSpPr>
          <p:spPr bwMode="auto">
            <a:xfrm>
              <a:off x="9605962" y="3494088"/>
              <a:ext cx="23813" cy="857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0" name="Rectangle 1487"/>
            <p:cNvSpPr>
              <a:spLocks noChangeArrowheads="1"/>
            </p:cNvSpPr>
            <p:nvPr/>
          </p:nvSpPr>
          <p:spPr bwMode="auto">
            <a:xfrm>
              <a:off x="9605962" y="3587751"/>
              <a:ext cx="23813"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1" name="Rectangle 1488"/>
            <p:cNvSpPr>
              <a:spLocks noChangeArrowheads="1"/>
            </p:cNvSpPr>
            <p:nvPr/>
          </p:nvSpPr>
          <p:spPr bwMode="auto">
            <a:xfrm>
              <a:off x="9110662" y="3495676"/>
              <a:ext cx="71438" cy="1079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2" name="Rectangle 1489"/>
            <p:cNvSpPr>
              <a:spLocks noChangeArrowheads="1"/>
            </p:cNvSpPr>
            <p:nvPr/>
          </p:nvSpPr>
          <p:spPr bwMode="auto">
            <a:xfrm>
              <a:off x="9110662" y="3495676"/>
              <a:ext cx="7938" cy="1079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3" name="Rectangle 1490"/>
            <p:cNvSpPr>
              <a:spLocks noChangeArrowheads="1"/>
            </p:cNvSpPr>
            <p:nvPr/>
          </p:nvSpPr>
          <p:spPr bwMode="auto">
            <a:xfrm>
              <a:off x="9091612" y="3571876"/>
              <a:ext cx="104775" cy="290513"/>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4" name="Rectangle 1491"/>
            <p:cNvSpPr>
              <a:spLocks noChangeArrowheads="1"/>
            </p:cNvSpPr>
            <p:nvPr/>
          </p:nvSpPr>
          <p:spPr bwMode="auto">
            <a:xfrm>
              <a:off x="9128125" y="3571876"/>
              <a:ext cx="68263" cy="290513"/>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5" name="Rectangle 1492"/>
            <p:cNvSpPr>
              <a:spLocks noChangeArrowheads="1"/>
            </p:cNvSpPr>
            <p:nvPr/>
          </p:nvSpPr>
          <p:spPr bwMode="auto">
            <a:xfrm>
              <a:off x="9128125" y="3524251"/>
              <a:ext cx="15875" cy="111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166" name="Rectangle 1493"/>
            <p:cNvSpPr>
              <a:spLocks noChangeArrowheads="1"/>
            </p:cNvSpPr>
            <p:nvPr/>
          </p:nvSpPr>
          <p:spPr bwMode="auto">
            <a:xfrm>
              <a:off x="9156700" y="3524251"/>
              <a:ext cx="15875" cy="111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a:p>
          </p:txBody>
        </p:sp>
      </p:grpSp>
      <p:sp>
        <p:nvSpPr>
          <p:cNvPr id="167" name="Title 1"/>
          <p:cNvSpPr txBox="1">
            <a:spLocks/>
          </p:cNvSpPr>
          <p:nvPr/>
        </p:nvSpPr>
        <p:spPr>
          <a:xfrm>
            <a:off x="473561" y="2025324"/>
            <a:ext cx="11673508" cy="1181694"/>
          </a:xfrm>
          <a:prstGeom prst="rect">
            <a:avLst/>
          </a:prstGeom>
        </p:spPr>
        <p:txBody>
          <a:bodyPr/>
          <a:lst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a:lstStyle>
          <a:p>
            <a:pPr>
              <a:spcBef>
                <a:spcPts val="0"/>
              </a:spcBef>
              <a:spcAft>
                <a:spcPts val="1836"/>
              </a:spcAft>
              <a:buSzPct val="90000"/>
            </a:pPr>
            <a:r>
              <a:rPr lang="en-US" sz="6119" dirty="0">
                <a:solidFill>
                  <a:schemeClr val="tx1"/>
                </a:solidFill>
                <a:latin typeface="Segoe UI Light" panose="020B0502040204020203" pitchFamily="34" charset="0"/>
                <a:cs typeface="Segoe UI Light" panose="020B0502040204020203" pitchFamily="34" charset="0"/>
              </a:rPr>
              <a:t>Pages, Layout, and Navigation</a:t>
            </a:r>
            <a:endParaRPr lang="en-US" sz="6119" dirty="0">
              <a:solidFill>
                <a:schemeClr val="tx1"/>
              </a:solidFill>
              <a:latin typeface="Segoe UI Light" panose="020B0502040204020203" pitchFamily="34" charset="0"/>
              <a:cs typeface="Segoe UI Light" panose="020B0502040204020203" pitchFamily="34" charset="0"/>
            </a:endParaRPr>
          </a:p>
        </p:txBody>
      </p:sp>
      <p:sp>
        <p:nvSpPr>
          <p:cNvPr id="168" name="Rectangle 167"/>
          <p:cNvSpPr/>
          <p:nvPr/>
        </p:nvSpPr>
        <p:spPr>
          <a:xfrm>
            <a:off x="427859" y="3131603"/>
            <a:ext cx="9784237" cy="698856"/>
          </a:xfrm>
          <a:prstGeom prst="rect">
            <a:avLst/>
          </a:prstGeom>
        </p:spPr>
        <p:txBody>
          <a:bodyPr wrap="square" lIns="182854" tIns="146283" rIns="182854" bIns="146283">
            <a:spAutoFit/>
          </a:bodyPr>
          <a:lstStyle/>
          <a:p>
            <a:pPr>
              <a:lnSpc>
                <a:spcPct val="90000"/>
              </a:lnSpc>
              <a:spcAft>
                <a:spcPts val="1199"/>
              </a:spcAft>
            </a:pPr>
            <a:r>
              <a:rPr lang="en-US" sz="2856" dirty="0">
                <a:ln w="3175">
                  <a:noFill/>
                </a:ln>
                <a:latin typeface="Segoe UI Light" panose="020B0502040204020203" pitchFamily="34" charset="0"/>
                <a:cs typeface="Segoe UI Light" panose="020B0502040204020203" pitchFamily="34" charset="0"/>
              </a:rPr>
              <a:t>Scott J. Peterson</a:t>
            </a:r>
          </a:p>
        </p:txBody>
      </p:sp>
      <p:grpSp>
        <p:nvGrpSpPr>
          <p:cNvPr id="2" name="Group 1"/>
          <p:cNvGrpSpPr/>
          <p:nvPr/>
        </p:nvGrpSpPr>
        <p:grpSpPr>
          <a:xfrm>
            <a:off x="427859" y="6221212"/>
            <a:ext cx="4259867" cy="549685"/>
            <a:chOff x="333574" y="6110330"/>
            <a:chExt cx="4176719" cy="538956"/>
          </a:xfrm>
        </p:grpSpPr>
        <p:sp>
          <p:nvSpPr>
            <p:cNvPr id="169" name="TextBox 168"/>
            <p:cNvSpPr txBox="1"/>
            <p:nvPr/>
          </p:nvSpPr>
          <p:spPr>
            <a:xfrm>
              <a:off x="333574" y="6110330"/>
              <a:ext cx="4176719" cy="538956"/>
            </a:xfrm>
            <a:prstGeom prst="rect">
              <a:avLst/>
            </a:prstGeom>
            <a:noFill/>
          </p:spPr>
          <p:txBody>
            <a:bodyPr wrap="square" lIns="182854" tIns="146283" rIns="182854" bIns="146283" rtlCol="0">
              <a:spAutoFit/>
            </a:bodyPr>
            <a:lstStyle/>
            <a:p>
              <a:pPr>
                <a:lnSpc>
                  <a:spcPct val="90000"/>
                </a:lnSpc>
                <a:spcAft>
                  <a:spcPts val="600"/>
                </a:spcAft>
              </a:pPr>
              <a:r>
                <a:rPr lang="en-US" sz="1836" dirty="0"/>
                <a:t>Produced by </a:t>
              </a:r>
            </a:p>
          </p:txBody>
        </p:sp>
        <p:pic>
          <p:nvPicPr>
            <p:cNvPr id="170" name="Picture 53" descr="https://www.wintellectnow.com/assets/img/winnow-logo-web-White-Wintellec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0095" y="6150247"/>
              <a:ext cx="972261" cy="398697"/>
            </a:xfrm>
            <a:prstGeom prst="rect">
              <a:avLst/>
            </a:prstGeom>
            <a:noFill/>
            <a:extLst>
              <a:ext uri="{909E8E84-426E-40DD-AFC4-6F175D3DCCD1}">
                <a14:hiddenFill xmlns:a14="http://schemas.microsoft.com/office/drawing/2010/main">
                  <a:solidFill>
                    <a:srgbClr val="FFFFFF"/>
                  </a:solidFill>
                </a14:hiddenFill>
              </a:ext>
            </a:extLst>
          </p:spPr>
        </p:pic>
      </p:grpSp>
      <p:sp>
        <p:nvSpPr>
          <p:cNvPr id="171" name="Rectangle 170"/>
          <p:cNvSpPr/>
          <p:nvPr/>
        </p:nvSpPr>
        <p:spPr>
          <a:xfrm>
            <a:off x="427859" y="1579531"/>
            <a:ext cx="9784237" cy="698856"/>
          </a:xfrm>
          <a:prstGeom prst="rect">
            <a:avLst/>
          </a:prstGeom>
        </p:spPr>
        <p:txBody>
          <a:bodyPr wrap="square" lIns="182854" tIns="146283" rIns="182854" bIns="146283">
            <a:spAutoFit/>
          </a:bodyPr>
          <a:lstStyle/>
          <a:p>
            <a:pPr>
              <a:lnSpc>
                <a:spcPct val="90000"/>
              </a:lnSpc>
              <a:spcAft>
                <a:spcPts val="1199"/>
              </a:spcAft>
            </a:pPr>
            <a:r>
              <a:rPr lang="en-US" sz="2856" dirty="0">
                <a:ln w="3175">
                  <a:noFill/>
                </a:ln>
                <a:latin typeface="Segoe UI Light" panose="020B0502040204020203" pitchFamily="34" charset="0"/>
                <a:cs typeface="Segoe UI Light" panose="020B0502040204020203" pitchFamily="34" charset="0"/>
              </a:rPr>
              <a:t>Mastering </a:t>
            </a:r>
            <a:r>
              <a:rPr lang="en-US" sz="2856" dirty="0" err="1">
                <a:ln w="3175">
                  <a:noFill/>
                </a:ln>
                <a:latin typeface="Segoe UI Light" panose="020B0502040204020203" pitchFamily="34" charset="0"/>
                <a:cs typeface="Segoe UI Light" panose="020B0502040204020203" pitchFamily="34" charset="0"/>
              </a:rPr>
              <a:t>Xamarin</a:t>
            </a:r>
            <a:r>
              <a:rPr lang="en-US" sz="2856" dirty="0">
                <a:ln w="3175">
                  <a:noFill/>
                </a:ln>
                <a:latin typeface="Segoe UI Light" panose="020B0502040204020203" pitchFamily="34" charset="0"/>
                <a:cs typeface="Segoe UI Light" panose="020B0502040204020203" pitchFamily="34" charset="0"/>
              </a:rPr>
              <a:t> Forms Development, Part 1</a:t>
            </a:r>
          </a:p>
        </p:txBody>
      </p:sp>
    </p:spTree>
    <p:extLst>
      <p:ext uri="{BB962C8B-B14F-4D97-AF65-F5344CB8AC3E}">
        <p14:creationId xmlns:p14="http://schemas.microsoft.com/office/powerpoint/2010/main" val="233171079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Layout Controls</a:t>
            </a:r>
            <a:br>
              <a:rPr lang="en-US" dirty="0"/>
            </a:br>
            <a:r>
              <a:rPr lang="en-US" sz="4000" dirty="0">
                <a:gradFill>
                  <a:gsLst>
                    <a:gs pos="0">
                      <a:schemeClr val="tx2"/>
                    </a:gs>
                    <a:gs pos="100000">
                      <a:schemeClr val="tx2"/>
                    </a:gs>
                  </a:gsLst>
                  <a:lin ang="5400000" scaled="0"/>
                </a:gradFill>
              </a:rPr>
              <a:t>Mix and match</a:t>
            </a:r>
          </a:p>
        </p:txBody>
      </p:sp>
      <p:sp>
        <p:nvSpPr>
          <p:cNvPr id="4" name="Text Placeholder 2"/>
          <p:cNvSpPr>
            <a:spLocks noGrp="1"/>
          </p:cNvSpPr>
          <p:nvPr>
            <p:ph type="body" sz="quarter" idx="10"/>
          </p:nvPr>
        </p:nvSpPr>
        <p:spPr>
          <a:xfrm>
            <a:off x="274638" y="1942799"/>
            <a:ext cx="6019799" cy="4297663"/>
          </a:xfrm>
        </p:spPr>
        <p:txBody>
          <a:bodyPr>
            <a:normAutofit/>
          </a:bodyPr>
          <a:lstStyle/>
          <a:p>
            <a:r>
              <a:rPr lang="en-US" dirty="0"/>
              <a:t>Stack Layout</a:t>
            </a:r>
          </a:p>
          <a:p>
            <a:r>
              <a:rPr lang="en-US" dirty="0"/>
              <a:t>Absolute Layout</a:t>
            </a:r>
          </a:p>
          <a:p>
            <a:r>
              <a:rPr lang="en-US" dirty="0"/>
              <a:t>Grid (Layout)</a:t>
            </a:r>
          </a:p>
          <a:p>
            <a:r>
              <a:rPr lang="en-US" dirty="0"/>
              <a:t>Relative Layout</a:t>
            </a:r>
          </a:p>
          <a:p>
            <a:r>
              <a:rPr lang="en-US" dirty="0"/>
              <a:t>Scroll View</a:t>
            </a:r>
          </a:p>
          <a:p>
            <a:r>
              <a:rPr lang="en-US" dirty="0"/>
              <a:t>Custom Layouts</a:t>
            </a:r>
          </a:p>
        </p:txBody>
      </p:sp>
    </p:spTree>
    <p:extLst>
      <p:ext uri="{BB962C8B-B14F-4D97-AF65-F5344CB8AC3E}">
        <p14:creationId xmlns:p14="http://schemas.microsoft.com/office/powerpoint/2010/main" val="80726169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p:txBody>
          <a:bodyPr/>
          <a:lstStyle/>
          <a:p>
            <a:r>
              <a:rPr lang="en-US" dirty="0"/>
              <a:t>Using Pages and Layouts</a:t>
            </a:r>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294658539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Advanced Layouts</a:t>
            </a:r>
            <a:br>
              <a:rPr lang="en-US" dirty="0"/>
            </a:br>
            <a:r>
              <a:rPr lang="en-US" sz="4000" dirty="0">
                <a:gradFill>
                  <a:gsLst>
                    <a:gs pos="0">
                      <a:schemeClr val="tx2"/>
                    </a:gs>
                    <a:gs pos="100000">
                      <a:schemeClr val="tx2"/>
                    </a:gs>
                  </a:gsLst>
                  <a:lin ang="5400000" scaled="0"/>
                </a:gradFill>
              </a:rPr>
              <a:t>Keep it simple</a:t>
            </a:r>
          </a:p>
        </p:txBody>
      </p:sp>
      <p:sp>
        <p:nvSpPr>
          <p:cNvPr id="12" name="Text Placeholder 2"/>
          <p:cNvSpPr txBox="1">
            <a:spLocks/>
          </p:cNvSpPr>
          <p:nvPr/>
        </p:nvSpPr>
        <p:spPr>
          <a:xfrm>
            <a:off x="283147" y="1897061"/>
            <a:ext cx="3953890" cy="4800601"/>
          </a:xfrm>
          <a:prstGeom prst="rect">
            <a:avLst/>
          </a:prstGeom>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latin typeface="+mn-lt"/>
              </a:rPr>
              <a:t>In most apps layout scenarios, more than one layout choice can be used to create your intended design. It’s common to have a number of reasonable layout choices, so consider which approach will be the easiest for your situation, and “nest” layouts as needed to create more complex designs.</a:t>
            </a:r>
          </a:p>
        </p:txBody>
      </p:sp>
      <p:sp>
        <p:nvSpPr>
          <p:cNvPr id="6" name="Rectangle 5"/>
          <p:cNvSpPr/>
          <p:nvPr/>
        </p:nvSpPr>
        <p:spPr bwMode="auto">
          <a:xfrm>
            <a:off x="4694237" y="2278062"/>
            <a:ext cx="5303852" cy="3756895"/>
          </a:xfrm>
          <a:prstGeom prst="rect">
            <a:avLst/>
          </a:prstGeom>
          <a:solidFill>
            <a:schemeClr val="bg1">
              <a:lumMod val="85000"/>
            </a:schemeClr>
          </a:solidFill>
          <a:ln w="19050">
            <a:solidFill>
              <a:schemeClr val="accent1"/>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Grid</a:t>
            </a:r>
          </a:p>
        </p:txBody>
      </p:sp>
      <p:sp>
        <p:nvSpPr>
          <p:cNvPr id="7" name="Rectangle 6"/>
          <p:cNvSpPr/>
          <p:nvPr/>
        </p:nvSpPr>
        <p:spPr bwMode="auto">
          <a:xfrm>
            <a:off x="5212563" y="2708709"/>
            <a:ext cx="4267200" cy="1702953"/>
          </a:xfrm>
          <a:prstGeom prst="rect">
            <a:avLst/>
          </a:prstGeom>
          <a:solidFill>
            <a:schemeClr val="bg1">
              <a:lumMod val="95000"/>
            </a:schemeClr>
          </a:solidFill>
          <a:ln w="19050">
            <a:solidFill>
              <a:schemeClr val="accent1"/>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err="1">
                <a:solidFill>
                  <a:schemeClr val="tx1">
                    <a:lumMod val="50000"/>
                  </a:schemeClr>
                </a:solidFill>
                <a:ea typeface="Segoe UI" pitchFamily="34" charset="0"/>
                <a:cs typeface="Segoe UI" pitchFamily="34" charset="0"/>
              </a:rPr>
              <a:t>StackLayout</a:t>
            </a:r>
            <a:endParaRPr lang="en-US" sz="1600" dirty="0">
              <a:solidFill>
                <a:schemeClr val="tx1">
                  <a:lumMod val="50000"/>
                </a:schemeClr>
              </a:solidFill>
              <a:ea typeface="Segoe UI" pitchFamily="34" charset="0"/>
              <a:cs typeface="Segoe UI" pitchFamily="34" charset="0"/>
            </a:endParaRPr>
          </a:p>
        </p:txBody>
      </p:sp>
      <p:sp>
        <p:nvSpPr>
          <p:cNvPr id="8" name="Rectangle 7"/>
          <p:cNvSpPr/>
          <p:nvPr/>
        </p:nvSpPr>
        <p:spPr bwMode="auto">
          <a:xfrm>
            <a:off x="5212563" y="4689909"/>
            <a:ext cx="4267200" cy="1017153"/>
          </a:xfrm>
          <a:prstGeom prst="rect">
            <a:avLst/>
          </a:prstGeom>
          <a:solidFill>
            <a:schemeClr val="bg1"/>
          </a:solidFill>
          <a:ln w="19050">
            <a:solidFill>
              <a:schemeClr val="accent1"/>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err="1">
                <a:solidFill>
                  <a:schemeClr val="tx1">
                    <a:lumMod val="50000"/>
                  </a:schemeClr>
                </a:solidFill>
                <a:ea typeface="Segoe UI" pitchFamily="34" charset="0"/>
                <a:cs typeface="Segoe UI" pitchFamily="34" charset="0"/>
              </a:rPr>
              <a:t>StackLayout</a:t>
            </a:r>
            <a:endParaRPr lang="en-US" sz="1600" dirty="0">
              <a:solidFill>
                <a:schemeClr val="tx1">
                  <a:lumMod val="50000"/>
                </a:schemeClr>
              </a:solidFill>
              <a:ea typeface="Segoe UI" pitchFamily="34" charset="0"/>
              <a:cs typeface="Segoe UI" pitchFamily="34" charset="0"/>
            </a:endParaRPr>
          </a:p>
        </p:txBody>
      </p:sp>
      <p:sp>
        <p:nvSpPr>
          <p:cNvPr id="10" name="Rectangle 9"/>
          <p:cNvSpPr/>
          <p:nvPr/>
        </p:nvSpPr>
        <p:spPr bwMode="auto">
          <a:xfrm>
            <a:off x="5380037" y="3192462"/>
            <a:ext cx="3886200" cy="1017153"/>
          </a:xfrm>
          <a:prstGeom prst="rect">
            <a:avLst/>
          </a:prstGeom>
          <a:solidFill>
            <a:schemeClr val="bg1"/>
          </a:solidFill>
          <a:ln w="19050">
            <a:solidFill>
              <a:schemeClr val="accent1"/>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err="1">
                <a:solidFill>
                  <a:schemeClr val="tx1">
                    <a:lumMod val="50000"/>
                  </a:schemeClr>
                </a:solidFill>
                <a:ea typeface="Segoe UI" pitchFamily="34" charset="0"/>
                <a:cs typeface="Segoe UI" pitchFamily="34" charset="0"/>
              </a:rPr>
              <a:t>StackLayout</a:t>
            </a:r>
            <a:endParaRPr lang="en-US" sz="1600" dirty="0">
              <a:solidFill>
                <a:schemeClr val="tx1">
                  <a:lumMod val="50000"/>
                </a:schemeClr>
              </a:solidFill>
              <a:ea typeface="Segoe UI" pitchFamily="34" charset="0"/>
              <a:cs typeface="Segoe UI" pitchFamily="34" charset="0"/>
            </a:endParaRPr>
          </a:p>
        </p:txBody>
      </p:sp>
      <p:sp>
        <p:nvSpPr>
          <p:cNvPr id="11" name="Rectangle 10"/>
          <p:cNvSpPr/>
          <p:nvPr/>
        </p:nvSpPr>
        <p:spPr bwMode="auto">
          <a:xfrm>
            <a:off x="5380037" y="5139268"/>
            <a:ext cx="3962400" cy="33760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gradFill>
                  <a:gsLst>
                    <a:gs pos="0">
                      <a:srgbClr val="FFFFFF"/>
                    </a:gs>
                    <a:gs pos="100000">
                      <a:srgbClr val="FFFFFF"/>
                    </a:gs>
                  </a:gsLst>
                  <a:lin ang="5400000" scaled="0"/>
                </a:gradFill>
                <a:ea typeface="Segoe UI" pitchFamily="34" charset="0"/>
                <a:cs typeface="Segoe UI" pitchFamily="34" charset="0"/>
              </a:rPr>
              <a:t>Content</a:t>
            </a:r>
          </a:p>
        </p:txBody>
      </p:sp>
      <p:sp>
        <p:nvSpPr>
          <p:cNvPr id="13" name="Rectangle 12"/>
          <p:cNvSpPr/>
          <p:nvPr/>
        </p:nvSpPr>
        <p:spPr bwMode="auto">
          <a:xfrm>
            <a:off x="5532437" y="3667837"/>
            <a:ext cx="1127511" cy="45747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gradFill>
                  <a:gsLst>
                    <a:gs pos="0">
                      <a:srgbClr val="FFFFFF"/>
                    </a:gs>
                    <a:gs pos="100000">
                      <a:srgbClr val="FFFFFF"/>
                    </a:gs>
                  </a:gsLst>
                  <a:lin ang="5400000" scaled="0"/>
                </a:gradFill>
                <a:ea typeface="Segoe UI" pitchFamily="34" charset="0"/>
                <a:cs typeface="Segoe UI" pitchFamily="34" charset="0"/>
              </a:rPr>
              <a:t>Content</a:t>
            </a:r>
          </a:p>
        </p:txBody>
      </p:sp>
      <p:sp>
        <p:nvSpPr>
          <p:cNvPr id="15" name="Rectangle 14"/>
          <p:cNvSpPr/>
          <p:nvPr/>
        </p:nvSpPr>
        <p:spPr bwMode="auto">
          <a:xfrm>
            <a:off x="6751638" y="3662523"/>
            <a:ext cx="1188222" cy="45747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gradFill>
                  <a:gsLst>
                    <a:gs pos="0">
                      <a:srgbClr val="FFFFFF"/>
                    </a:gs>
                    <a:gs pos="100000">
                      <a:srgbClr val="FFFFFF"/>
                    </a:gs>
                  </a:gsLst>
                  <a:lin ang="5400000" scaled="0"/>
                </a:gradFill>
                <a:ea typeface="Segoe UI" pitchFamily="34" charset="0"/>
                <a:cs typeface="Segoe UI" pitchFamily="34" charset="0"/>
              </a:rPr>
              <a:t>Content</a:t>
            </a:r>
          </a:p>
        </p:txBody>
      </p:sp>
      <p:sp>
        <p:nvSpPr>
          <p:cNvPr id="16" name="Rectangle 15"/>
          <p:cNvSpPr/>
          <p:nvPr/>
        </p:nvSpPr>
        <p:spPr bwMode="auto">
          <a:xfrm>
            <a:off x="8039292" y="3663432"/>
            <a:ext cx="1127511" cy="45747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gradFill>
                  <a:gsLst>
                    <a:gs pos="0">
                      <a:srgbClr val="FFFFFF"/>
                    </a:gs>
                    <a:gs pos="100000">
                      <a:srgbClr val="FFFFFF"/>
                    </a:gs>
                  </a:gsLst>
                  <a:lin ang="5400000" scaled="0"/>
                </a:gradFill>
                <a:ea typeface="Segoe UI" pitchFamily="34" charset="0"/>
                <a:cs typeface="Segoe UI" pitchFamily="34" charset="0"/>
              </a:rPr>
              <a:t>Content</a:t>
            </a:r>
          </a:p>
        </p:txBody>
      </p:sp>
    </p:spTree>
    <p:extLst>
      <p:ext uri="{BB962C8B-B14F-4D97-AF65-F5344CB8AC3E}">
        <p14:creationId xmlns:p14="http://schemas.microsoft.com/office/powerpoint/2010/main" val="291904432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846637" y="2278062"/>
            <a:ext cx="5049071" cy="2573512"/>
          </a:xfrm>
          <a:prstGeom prst="rect">
            <a:avLst/>
          </a:prstGeom>
          <a:ln>
            <a:solidFill>
              <a:schemeClr val="tx1">
                <a:lumMod val="50000"/>
              </a:schemeClr>
            </a:solidFill>
          </a:ln>
        </p:spPr>
      </p:pic>
      <p:sp>
        <p:nvSpPr>
          <p:cNvPr id="3" name="Title 2"/>
          <p:cNvSpPr>
            <a:spLocks noGrp="1"/>
          </p:cNvSpPr>
          <p:nvPr>
            <p:ph type="title"/>
          </p:nvPr>
        </p:nvSpPr>
        <p:spPr/>
        <p:txBody>
          <a:bodyPr/>
          <a:lstStyle/>
          <a:p>
            <a:r>
              <a:rPr lang="en-US" dirty="0"/>
              <a:t>Advanced Layouts</a:t>
            </a:r>
            <a:br>
              <a:rPr lang="en-US" dirty="0"/>
            </a:br>
            <a:r>
              <a:rPr lang="en-US" sz="4000" dirty="0">
                <a:gradFill>
                  <a:gsLst>
                    <a:gs pos="0">
                      <a:schemeClr val="tx2"/>
                    </a:gs>
                    <a:gs pos="100000">
                      <a:schemeClr val="tx2"/>
                    </a:gs>
                  </a:gsLst>
                  <a:lin ang="5400000" scaled="0"/>
                </a:gradFill>
              </a:rPr>
              <a:t>Respond gracefully</a:t>
            </a:r>
          </a:p>
        </p:txBody>
      </p:sp>
      <p:sp>
        <p:nvSpPr>
          <p:cNvPr id="12" name="Text Placeholder 2"/>
          <p:cNvSpPr txBox="1">
            <a:spLocks/>
          </p:cNvSpPr>
          <p:nvPr/>
        </p:nvSpPr>
        <p:spPr>
          <a:xfrm>
            <a:off x="283147" y="1897061"/>
            <a:ext cx="4182490" cy="4800601"/>
          </a:xfrm>
          <a:prstGeom prst="rect">
            <a:avLst/>
          </a:prstGeom>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latin typeface="+mn-lt"/>
              </a:rPr>
              <a:t>Although Xamarin Forms does not offer any native events for notifying your app of orientation changes in shared code, it’s simple to design interfaces using the built-in layouts so that they transition gracefully when the device is rotated using a combination of the right layout with a little code.</a:t>
            </a:r>
          </a:p>
        </p:txBody>
      </p:sp>
      <p:pic>
        <p:nvPicPr>
          <p:cNvPr id="4" name="Picture 3"/>
          <p:cNvPicPr>
            <a:picLocks noChangeAspect="1"/>
          </p:cNvPicPr>
          <p:nvPr/>
        </p:nvPicPr>
        <p:blipFill>
          <a:blip r:embed="rId3"/>
          <a:stretch>
            <a:fillRect/>
          </a:stretch>
        </p:blipFill>
        <p:spPr>
          <a:xfrm>
            <a:off x="7513637" y="4183062"/>
            <a:ext cx="3671241" cy="1829973"/>
          </a:xfrm>
          <a:prstGeom prst="rect">
            <a:avLst/>
          </a:prstGeom>
        </p:spPr>
      </p:pic>
      <p:pic>
        <p:nvPicPr>
          <p:cNvPr id="8" name="Picture 7"/>
          <p:cNvPicPr>
            <a:picLocks noChangeAspect="1"/>
          </p:cNvPicPr>
          <p:nvPr/>
        </p:nvPicPr>
        <p:blipFill>
          <a:blip r:embed="rId4"/>
          <a:stretch>
            <a:fillRect/>
          </a:stretch>
        </p:blipFill>
        <p:spPr>
          <a:xfrm>
            <a:off x="7400948" y="2624930"/>
            <a:ext cx="1749378" cy="3573463"/>
          </a:xfrm>
          <a:prstGeom prst="rect">
            <a:avLst/>
          </a:prstGeom>
        </p:spPr>
      </p:pic>
      <p:sp>
        <p:nvSpPr>
          <p:cNvPr id="7" name="Arrow: Down 6"/>
          <p:cNvSpPr/>
          <p:nvPr/>
        </p:nvSpPr>
        <p:spPr bwMode="auto">
          <a:xfrm rot="16200000">
            <a:off x="6684981" y="4282797"/>
            <a:ext cx="685800" cy="685800"/>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1826579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p:txBody>
          <a:bodyPr/>
          <a:lstStyle/>
          <a:p>
            <a:r>
              <a:rPr lang="en-US" dirty="0"/>
              <a:t>Advanced Layouts</a:t>
            </a:r>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6760865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Navigation Basics</a:t>
            </a:r>
            <a:br>
              <a:rPr lang="en-US" dirty="0"/>
            </a:br>
            <a:r>
              <a:rPr lang="en-US" sz="4000" dirty="0">
                <a:gradFill>
                  <a:gsLst>
                    <a:gs pos="0">
                      <a:schemeClr val="tx2"/>
                    </a:gs>
                    <a:gs pos="100000">
                      <a:schemeClr val="tx2"/>
                    </a:gs>
                  </a:gsLst>
                  <a:lin ang="5400000" scaled="0"/>
                </a:gradFill>
              </a:rPr>
              <a:t>Getting around</a:t>
            </a:r>
          </a:p>
        </p:txBody>
      </p:sp>
      <p:sp>
        <p:nvSpPr>
          <p:cNvPr id="12" name="Text Placeholder 2"/>
          <p:cNvSpPr txBox="1">
            <a:spLocks/>
          </p:cNvSpPr>
          <p:nvPr/>
        </p:nvSpPr>
        <p:spPr>
          <a:xfrm>
            <a:off x="283147" y="1897061"/>
            <a:ext cx="3716786" cy="4800601"/>
          </a:xfrm>
          <a:prstGeom prst="rect">
            <a:avLst/>
          </a:prstGeom>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latin typeface="+mn-lt"/>
              </a:rPr>
              <a:t>Navigation in Xamarin Forms apps is based on a flexible model of navigation structures, navigation elements, and system-level features. Together, they enable a variety of intuitive user experiences for moving between apps, pages, and content.</a:t>
            </a:r>
          </a:p>
        </p:txBody>
      </p:sp>
      <p:grpSp>
        <p:nvGrpSpPr>
          <p:cNvPr id="67" name="Group 66"/>
          <p:cNvGrpSpPr/>
          <p:nvPr/>
        </p:nvGrpSpPr>
        <p:grpSpPr>
          <a:xfrm>
            <a:off x="5151437" y="2278062"/>
            <a:ext cx="5005979" cy="2750584"/>
            <a:chOff x="5608636" y="2499278"/>
            <a:chExt cx="4632339" cy="2545284"/>
          </a:xfrm>
        </p:grpSpPr>
        <p:sp>
          <p:nvSpPr>
            <p:cNvPr id="4" name="Rectangle 3"/>
            <p:cNvSpPr/>
            <p:nvPr/>
          </p:nvSpPr>
          <p:spPr bwMode="auto">
            <a:xfrm>
              <a:off x="6021653" y="2659062"/>
              <a:ext cx="883309" cy="88330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7133657" y="2659062"/>
              <a:ext cx="883309" cy="88330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8245661" y="2659062"/>
              <a:ext cx="883309" cy="88330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9357666" y="2659062"/>
              <a:ext cx="883309" cy="88330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7" name="Group 16"/>
            <p:cNvGrpSpPr/>
            <p:nvPr/>
          </p:nvGrpSpPr>
          <p:grpSpPr>
            <a:xfrm>
              <a:off x="5608636" y="3861939"/>
              <a:ext cx="1828801" cy="514667"/>
              <a:chOff x="5486216" y="2945275"/>
              <a:chExt cx="1419880" cy="399587"/>
            </a:xfrm>
          </p:grpSpPr>
          <p:sp>
            <p:nvSpPr>
              <p:cNvPr id="10" name="Rectangle 9"/>
              <p:cNvSpPr/>
              <p:nvPr/>
            </p:nvSpPr>
            <p:spPr bwMode="auto">
              <a:xfrm>
                <a:off x="5486216" y="2945275"/>
                <a:ext cx="399587" cy="399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p:nvSpPr>
            <p:spPr bwMode="auto">
              <a:xfrm>
                <a:off x="6033216" y="2945275"/>
                <a:ext cx="399587" cy="399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6506509" y="2945275"/>
                <a:ext cx="399587" cy="399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9" name="Group 18"/>
            <p:cNvGrpSpPr/>
            <p:nvPr/>
          </p:nvGrpSpPr>
          <p:grpSpPr>
            <a:xfrm>
              <a:off x="6599237" y="4696175"/>
              <a:ext cx="761143" cy="348387"/>
              <a:chOff x="6431173" y="3607775"/>
              <a:chExt cx="590951" cy="270487"/>
            </a:xfrm>
          </p:grpSpPr>
          <p:sp>
            <p:nvSpPr>
              <p:cNvPr id="14" name="Rectangle 13"/>
              <p:cNvSpPr/>
              <p:nvPr/>
            </p:nvSpPr>
            <p:spPr bwMode="auto">
              <a:xfrm>
                <a:off x="6431173" y="3607775"/>
                <a:ext cx="270487" cy="2704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p:nvSpPr>
            <p:spPr bwMode="auto">
              <a:xfrm>
                <a:off x="6751637" y="3607775"/>
                <a:ext cx="270487" cy="2704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cxnSp>
          <p:nvCxnSpPr>
            <p:cNvPr id="43" name="Connector: Elbow 42"/>
            <p:cNvCxnSpPr>
              <a:stCxn id="4" idx="2"/>
              <a:endCxn id="10" idx="0"/>
            </p:cNvCxnSpPr>
            <p:nvPr/>
          </p:nvCxnSpPr>
          <p:spPr>
            <a:xfrm rot="5400000">
              <a:off x="6004855" y="3403486"/>
              <a:ext cx="319568" cy="597338"/>
            </a:xfrm>
            <a:prstGeom prst="bentConnector3">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Connector: Elbow 44"/>
            <p:cNvCxnSpPr>
              <a:stCxn id="4" idx="2"/>
              <a:endCxn id="11" idx="0"/>
            </p:cNvCxnSpPr>
            <p:nvPr/>
          </p:nvCxnSpPr>
          <p:spPr>
            <a:xfrm rot="16200000" flipH="1">
              <a:off x="6357122" y="3648557"/>
              <a:ext cx="319568" cy="107196"/>
            </a:xfrm>
            <a:prstGeom prst="bentConnector3">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Connector: Elbow 46"/>
            <p:cNvCxnSpPr>
              <a:stCxn id="4" idx="2"/>
              <a:endCxn id="13" idx="0"/>
            </p:cNvCxnSpPr>
            <p:nvPr/>
          </p:nvCxnSpPr>
          <p:spPr>
            <a:xfrm rot="16200000" flipH="1">
              <a:off x="6661922" y="3343757"/>
              <a:ext cx="319568" cy="716796"/>
            </a:xfrm>
            <a:prstGeom prst="bentConnector3">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Connector: Elbow 48"/>
            <p:cNvCxnSpPr>
              <a:stCxn id="13" idx="2"/>
              <a:endCxn id="14" idx="0"/>
            </p:cNvCxnSpPr>
            <p:nvPr/>
          </p:nvCxnSpPr>
          <p:spPr>
            <a:xfrm rot="5400000">
              <a:off x="6816983" y="4333053"/>
              <a:ext cx="319569" cy="406674"/>
            </a:xfrm>
            <a:prstGeom prst="bentConnector3">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Connector: Elbow 50"/>
            <p:cNvCxnSpPr>
              <a:stCxn id="13" idx="2"/>
              <a:endCxn id="15" idx="0"/>
            </p:cNvCxnSpPr>
            <p:nvPr/>
          </p:nvCxnSpPr>
          <p:spPr>
            <a:xfrm rot="16200000" flipH="1">
              <a:off x="7023361" y="4533348"/>
              <a:ext cx="319569" cy="6083"/>
            </a:xfrm>
            <a:prstGeom prst="bentConnector3">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Connector: Elbow 55"/>
            <p:cNvCxnSpPr>
              <a:endCxn id="4" idx="0"/>
            </p:cNvCxnSpPr>
            <p:nvPr/>
          </p:nvCxnSpPr>
          <p:spPr>
            <a:xfrm rot="10800000" flipV="1">
              <a:off x="6463308" y="2499278"/>
              <a:ext cx="1385966" cy="159784"/>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Connector: Elbow 57"/>
            <p:cNvCxnSpPr>
              <a:endCxn id="7" idx="0"/>
            </p:cNvCxnSpPr>
            <p:nvPr/>
          </p:nvCxnSpPr>
          <p:spPr>
            <a:xfrm rot="10800000" flipV="1">
              <a:off x="7575312" y="2499278"/>
              <a:ext cx="273962" cy="159784"/>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Connector: Elbow 59"/>
            <p:cNvCxnSpPr>
              <a:endCxn id="8" idx="0"/>
            </p:cNvCxnSpPr>
            <p:nvPr/>
          </p:nvCxnSpPr>
          <p:spPr>
            <a:xfrm>
              <a:off x="7849274" y="2499278"/>
              <a:ext cx="838042" cy="159784"/>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Connector: Elbow 61"/>
            <p:cNvCxnSpPr>
              <a:endCxn id="9" idx="0"/>
            </p:cNvCxnSpPr>
            <p:nvPr/>
          </p:nvCxnSpPr>
          <p:spPr>
            <a:xfrm>
              <a:off x="7849276" y="2499280"/>
              <a:ext cx="1950045" cy="159782"/>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96" name="Picture 95"/>
          <p:cNvPicPr>
            <a:picLocks noChangeAspect="1"/>
          </p:cNvPicPr>
          <p:nvPr/>
        </p:nvPicPr>
        <p:blipFill>
          <a:blip r:embed="rId2"/>
          <a:stretch>
            <a:fillRect/>
          </a:stretch>
        </p:blipFill>
        <p:spPr>
          <a:xfrm>
            <a:off x="6762991" y="3092300"/>
            <a:ext cx="2056591" cy="1748102"/>
          </a:xfrm>
          <a:prstGeom prst="rect">
            <a:avLst/>
          </a:prstGeom>
          <a:ln>
            <a:solidFill>
              <a:schemeClr val="tx1"/>
            </a:solidFill>
          </a:ln>
        </p:spPr>
      </p:pic>
    </p:spTree>
    <p:extLst>
      <p:ext uri="{BB962C8B-B14F-4D97-AF65-F5344CB8AC3E}">
        <p14:creationId xmlns:p14="http://schemas.microsoft.com/office/powerpoint/2010/main" val="99175464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Navigation Basics</a:t>
            </a:r>
            <a:br>
              <a:rPr lang="en-US" dirty="0"/>
            </a:br>
            <a:r>
              <a:rPr lang="en-US" sz="4000" dirty="0">
                <a:gradFill>
                  <a:gsLst>
                    <a:gs pos="0">
                      <a:schemeClr val="tx2"/>
                    </a:gs>
                    <a:gs pos="100000">
                      <a:schemeClr val="tx2"/>
                    </a:gs>
                  </a:gsLst>
                  <a:lin ang="5400000" scaled="0"/>
                </a:gradFill>
              </a:rPr>
              <a:t>The right combination</a:t>
            </a:r>
          </a:p>
        </p:txBody>
      </p:sp>
      <p:grpSp>
        <p:nvGrpSpPr>
          <p:cNvPr id="16" name="Group 15"/>
          <p:cNvGrpSpPr/>
          <p:nvPr/>
        </p:nvGrpSpPr>
        <p:grpSpPr>
          <a:xfrm>
            <a:off x="1073367" y="2289739"/>
            <a:ext cx="4559648" cy="1824619"/>
            <a:chOff x="761298" y="2869398"/>
            <a:chExt cx="4559648" cy="1824619"/>
          </a:xfrm>
        </p:grpSpPr>
        <p:grpSp>
          <p:nvGrpSpPr>
            <p:cNvPr id="2" name="Group 1"/>
            <p:cNvGrpSpPr/>
            <p:nvPr/>
          </p:nvGrpSpPr>
          <p:grpSpPr>
            <a:xfrm>
              <a:off x="761298" y="3566789"/>
              <a:ext cx="4559648" cy="1127228"/>
              <a:chOff x="5597768" y="2278062"/>
              <a:chExt cx="4559648" cy="1127228"/>
            </a:xfrm>
          </p:grpSpPr>
          <p:sp>
            <p:nvSpPr>
              <p:cNvPr id="4" name="Rectangle 3"/>
              <p:cNvSpPr/>
              <p:nvPr/>
            </p:nvSpPr>
            <p:spPr bwMode="auto">
              <a:xfrm>
                <a:off x="5597768" y="2450734"/>
                <a:ext cx="954556" cy="95455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6799465" y="2450734"/>
                <a:ext cx="954556" cy="95455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8001162" y="2450734"/>
                <a:ext cx="954556" cy="95455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9202860" y="2450734"/>
                <a:ext cx="954556" cy="95455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56" name="Connector: Elbow 55"/>
              <p:cNvCxnSpPr>
                <a:endCxn id="4" idx="0"/>
              </p:cNvCxnSpPr>
              <p:nvPr/>
            </p:nvCxnSpPr>
            <p:spPr>
              <a:xfrm rot="10800000" flipV="1">
                <a:off x="6075046" y="2278062"/>
                <a:ext cx="1497757" cy="172672"/>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Connector: Elbow 57"/>
              <p:cNvCxnSpPr>
                <a:endCxn id="7" idx="0"/>
              </p:cNvCxnSpPr>
              <p:nvPr/>
            </p:nvCxnSpPr>
            <p:spPr>
              <a:xfrm rot="10800000" flipV="1">
                <a:off x="7276743" y="2278062"/>
                <a:ext cx="296060" cy="172672"/>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Connector: Elbow 59"/>
              <p:cNvCxnSpPr>
                <a:endCxn id="8" idx="0"/>
              </p:cNvCxnSpPr>
              <p:nvPr/>
            </p:nvCxnSpPr>
            <p:spPr>
              <a:xfrm>
                <a:off x="7572803" y="2278062"/>
                <a:ext cx="905638" cy="172672"/>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Connector: Elbow 61"/>
              <p:cNvCxnSpPr>
                <a:endCxn id="9" idx="0"/>
              </p:cNvCxnSpPr>
              <p:nvPr/>
            </p:nvCxnSpPr>
            <p:spPr>
              <a:xfrm>
                <a:off x="7572805" y="2278064"/>
                <a:ext cx="2107334" cy="172670"/>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 name="TextBox 5"/>
            <p:cNvSpPr txBox="1"/>
            <p:nvPr/>
          </p:nvSpPr>
          <p:spPr>
            <a:xfrm>
              <a:off x="2279119" y="2869398"/>
              <a:ext cx="1524007"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As peers</a:t>
              </a:r>
            </a:p>
          </p:txBody>
        </p:sp>
      </p:grpSp>
      <p:grpSp>
        <p:nvGrpSpPr>
          <p:cNvPr id="18" name="Group 17"/>
          <p:cNvGrpSpPr/>
          <p:nvPr/>
        </p:nvGrpSpPr>
        <p:grpSpPr>
          <a:xfrm>
            <a:off x="6599237" y="2049462"/>
            <a:ext cx="2514600" cy="3947826"/>
            <a:chOff x="7651840" y="2372297"/>
            <a:chExt cx="2514600" cy="3947826"/>
          </a:xfrm>
        </p:grpSpPr>
        <p:grpSp>
          <p:nvGrpSpPr>
            <p:cNvPr id="5" name="Group 4"/>
            <p:cNvGrpSpPr/>
            <p:nvPr/>
          </p:nvGrpSpPr>
          <p:grpSpPr>
            <a:xfrm>
              <a:off x="7651840" y="3040062"/>
              <a:ext cx="2514600" cy="3280061"/>
              <a:chOff x="6523037" y="1917334"/>
              <a:chExt cx="1976310" cy="2577912"/>
            </a:xfrm>
          </p:grpSpPr>
          <p:sp>
            <p:nvSpPr>
              <p:cNvPr id="27" name="Rectangle 26"/>
              <p:cNvSpPr/>
              <p:nvPr/>
            </p:nvSpPr>
            <p:spPr bwMode="auto">
              <a:xfrm>
                <a:off x="6969368" y="1917334"/>
                <a:ext cx="954556" cy="95455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1" name="Group 30"/>
              <p:cNvGrpSpPr/>
              <p:nvPr/>
            </p:nvGrpSpPr>
            <p:grpSpPr>
              <a:xfrm>
                <a:off x="6523037" y="3217234"/>
                <a:ext cx="1976310" cy="556180"/>
                <a:chOff x="5486216" y="2945275"/>
                <a:chExt cx="1419880" cy="399587"/>
              </a:xfrm>
            </p:grpSpPr>
            <p:sp>
              <p:nvSpPr>
                <p:cNvPr id="46" name="Rectangle 45"/>
                <p:cNvSpPr/>
                <p:nvPr/>
              </p:nvSpPr>
              <p:spPr bwMode="auto">
                <a:xfrm>
                  <a:off x="5486216" y="2945275"/>
                  <a:ext cx="399587" cy="399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8" name="Rectangle 47"/>
                <p:cNvSpPr/>
                <p:nvPr/>
              </p:nvSpPr>
              <p:spPr bwMode="auto">
                <a:xfrm>
                  <a:off x="6033216" y="2945275"/>
                  <a:ext cx="399587" cy="399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0" name="Rectangle 49"/>
                <p:cNvSpPr/>
                <p:nvPr/>
              </p:nvSpPr>
              <p:spPr bwMode="auto">
                <a:xfrm>
                  <a:off x="6506509" y="2945275"/>
                  <a:ext cx="399587" cy="399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2" name="Group 31"/>
              <p:cNvGrpSpPr/>
              <p:nvPr/>
            </p:nvGrpSpPr>
            <p:grpSpPr>
              <a:xfrm>
                <a:off x="7593539" y="4118758"/>
                <a:ext cx="822536" cy="376488"/>
                <a:chOff x="6431173" y="3607775"/>
                <a:chExt cx="590951" cy="270487"/>
              </a:xfrm>
            </p:grpSpPr>
            <p:sp>
              <p:nvSpPr>
                <p:cNvPr id="42" name="Rectangle 41"/>
                <p:cNvSpPr/>
                <p:nvPr/>
              </p:nvSpPr>
              <p:spPr bwMode="auto">
                <a:xfrm>
                  <a:off x="6431173" y="3607775"/>
                  <a:ext cx="270487" cy="2704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4" name="Rectangle 43"/>
                <p:cNvSpPr/>
                <p:nvPr/>
              </p:nvSpPr>
              <p:spPr bwMode="auto">
                <a:xfrm>
                  <a:off x="6751637" y="3607775"/>
                  <a:ext cx="270487" cy="2704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cxnSp>
            <p:nvCxnSpPr>
              <p:cNvPr id="33" name="Connector: Elbow 32"/>
              <p:cNvCxnSpPr>
                <a:stCxn id="27" idx="2"/>
                <a:endCxn id="46" idx="0"/>
              </p:cNvCxnSpPr>
              <p:nvPr/>
            </p:nvCxnSpPr>
            <p:spPr>
              <a:xfrm rot="5400000">
                <a:off x="6951215" y="2721802"/>
                <a:ext cx="345344" cy="645519"/>
              </a:xfrm>
              <a:prstGeom prst="bentConnector3">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Connector: Elbow 33"/>
              <p:cNvCxnSpPr>
                <a:stCxn id="27" idx="2"/>
                <a:endCxn id="48" idx="0"/>
              </p:cNvCxnSpPr>
              <p:nvPr/>
            </p:nvCxnSpPr>
            <p:spPr>
              <a:xfrm rot="16200000" flipH="1">
                <a:off x="7331895" y="2986641"/>
                <a:ext cx="345344" cy="115842"/>
              </a:xfrm>
              <a:prstGeom prst="bentConnector3">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Connector: Elbow 34"/>
              <p:cNvCxnSpPr>
                <a:stCxn id="27" idx="2"/>
                <a:endCxn id="50" idx="0"/>
              </p:cNvCxnSpPr>
              <p:nvPr/>
            </p:nvCxnSpPr>
            <p:spPr>
              <a:xfrm rot="16200000" flipH="1">
                <a:off x="7661280" y="2657256"/>
                <a:ext cx="345344" cy="774612"/>
              </a:xfrm>
              <a:prstGeom prst="bentConnector3">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Connector: Elbow 35"/>
              <p:cNvCxnSpPr>
                <a:stCxn id="50" idx="2"/>
                <a:endCxn id="42" idx="0"/>
              </p:cNvCxnSpPr>
              <p:nvPr/>
            </p:nvCxnSpPr>
            <p:spPr>
              <a:xfrm rot="5400000">
                <a:off x="7828848" y="3726347"/>
                <a:ext cx="345345" cy="439476"/>
              </a:xfrm>
              <a:prstGeom prst="bentConnector3">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Connector: Elbow 36"/>
              <p:cNvCxnSpPr>
                <a:stCxn id="50" idx="2"/>
                <a:endCxn id="44" idx="0"/>
              </p:cNvCxnSpPr>
              <p:nvPr/>
            </p:nvCxnSpPr>
            <p:spPr>
              <a:xfrm rot="16200000" flipH="1">
                <a:off x="8051872" y="3942798"/>
                <a:ext cx="345345" cy="6574"/>
              </a:xfrm>
              <a:prstGeom prst="bentConnector3">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2" name="TextBox 51"/>
            <p:cNvSpPr txBox="1"/>
            <p:nvPr/>
          </p:nvSpPr>
          <p:spPr>
            <a:xfrm>
              <a:off x="7810378" y="2372297"/>
              <a:ext cx="219752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In a hierarchy</a:t>
              </a:r>
            </a:p>
          </p:txBody>
        </p:sp>
      </p:grpSp>
      <p:sp>
        <p:nvSpPr>
          <p:cNvPr id="20" name="TextBox 19"/>
          <p:cNvSpPr txBox="1"/>
          <p:nvPr/>
        </p:nvSpPr>
        <p:spPr>
          <a:xfrm>
            <a:off x="1948459" y="4272605"/>
            <a:ext cx="2809464" cy="1292662"/>
          </a:xfrm>
          <a:prstGeom prst="rect">
            <a:avLst/>
          </a:prstGeom>
          <a:noFill/>
        </p:spPr>
        <p:txBody>
          <a:bodyPr wrap="square" lIns="182880" tIns="146304" rIns="182880" bIns="146304" rtlCol="0">
            <a:spAutoFit/>
          </a:bodyPr>
          <a:lstStyle/>
          <a:p>
            <a:pPr algn="ctr">
              <a:lnSpc>
                <a:spcPct val="90000"/>
              </a:lnSpc>
              <a:spcAft>
                <a:spcPts val="600"/>
              </a:spcAft>
            </a:pPr>
            <a:r>
              <a:rPr lang="en-US" sz="2400" dirty="0">
                <a:latin typeface="+mj-lt"/>
              </a:rPr>
              <a:t>Between pages in the same level of the same subtree.</a:t>
            </a:r>
            <a:endParaRPr lang="en-US" sz="2400" dirty="0">
              <a:gradFill>
                <a:gsLst>
                  <a:gs pos="2917">
                    <a:schemeClr val="tx1"/>
                  </a:gs>
                  <a:gs pos="30000">
                    <a:schemeClr val="tx1"/>
                  </a:gs>
                </a:gsLst>
                <a:lin ang="5400000" scaled="0"/>
              </a:gradFill>
              <a:latin typeface="+mj-lt"/>
            </a:endParaRPr>
          </a:p>
        </p:txBody>
      </p:sp>
      <p:sp>
        <p:nvSpPr>
          <p:cNvPr id="53" name="TextBox 52"/>
          <p:cNvSpPr txBox="1"/>
          <p:nvPr/>
        </p:nvSpPr>
        <p:spPr>
          <a:xfrm>
            <a:off x="8480416" y="2659062"/>
            <a:ext cx="2614621" cy="1292662"/>
          </a:xfrm>
          <a:prstGeom prst="rect">
            <a:avLst/>
          </a:prstGeom>
          <a:noFill/>
        </p:spPr>
        <p:txBody>
          <a:bodyPr wrap="square" lIns="182880" tIns="146304" rIns="182880" bIns="146304" rtlCol="0">
            <a:spAutoFit/>
          </a:bodyPr>
          <a:lstStyle/>
          <a:p>
            <a:pPr algn="ctr">
              <a:lnSpc>
                <a:spcPct val="90000"/>
              </a:lnSpc>
              <a:spcAft>
                <a:spcPts val="600"/>
              </a:spcAft>
            </a:pPr>
            <a:r>
              <a:rPr lang="en-US" sz="2400" dirty="0">
                <a:latin typeface="+mj-lt"/>
              </a:rPr>
              <a:t>Between a parent page and its child pages</a:t>
            </a:r>
            <a:endParaRPr lang="en-US" sz="2400" dirty="0">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300858055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Navigation Targets</a:t>
            </a:r>
            <a:br>
              <a:rPr lang="en-US" dirty="0"/>
            </a:br>
            <a:r>
              <a:rPr lang="en-US" sz="4000" dirty="0">
                <a:gradFill>
                  <a:gsLst>
                    <a:gs pos="0">
                      <a:schemeClr val="tx2"/>
                    </a:gs>
                    <a:gs pos="100000">
                      <a:schemeClr val="tx2"/>
                    </a:gs>
                  </a:gsLst>
                  <a:lin ang="5400000" scaled="0"/>
                </a:gradFill>
              </a:rPr>
              <a:t>Push and pop</a:t>
            </a:r>
          </a:p>
        </p:txBody>
      </p:sp>
      <p:sp>
        <p:nvSpPr>
          <p:cNvPr id="12" name="Text Placeholder 2"/>
          <p:cNvSpPr txBox="1">
            <a:spLocks/>
          </p:cNvSpPr>
          <p:nvPr/>
        </p:nvSpPr>
        <p:spPr>
          <a:xfrm>
            <a:off x="283147" y="1897061"/>
            <a:ext cx="3344290" cy="4800601"/>
          </a:xfrm>
          <a:prstGeom prst="rect">
            <a:avLst/>
          </a:prstGeom>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latin typeface="+mn-lt"/>
              </a:rPr>
              <a:t>Navigating content typically occurs against a </a:t>
            </a:r>
            <a:r>
              <a:rPr lang="en-US" sz="2400" b="1" dirty="0">
                <a:latin typeface="+mn-lt"/>
              </a:rPr>
              <a:t>Navigation</a:t>
            </a:r>
            <a:r>
              <a:rPr lang="en-US" sz="2400" dirty="0">
                <a:latin typeface="+mn-lt"/>
              </a:rPr>
              <a:t>, object. By default the app has a “root” page created when the app is initialized (launched) to serve as the “grandparent” for initial navigation, which can be created as a “navigation” page as needed.</a:t>
            </a:r>
          </a:p>
        </p:txBody>
      </p:sp>
      <p:sp>
        <p:nvSpPr>
          <p:cNvPr id="5" name="Rectangle 4"/>
          <p:cNvSpPr/>
          <p:nvPr/>
        </p:nvSpPr>
        <p:spPr bwMode="auto">
          <a:xfrm>
            <a:off x="4313237" y="2125662"/>
            <a:ext cx="1295400" cy="609600"/>
          </a:xfrm>
          <a:prstGeom prst="rect">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Button</a:t>
            </a:r>
          </a:p>
        </p:txBody>
      </p:sp>
      <p:sp>
        <p:nvSpPr>
          <p:cNvPr id="16" name="Arrow: Bent 15"/>
          <p:cNvSpPr/>
          <p:nvPr/>
        </p:nvSpPr>
        <p:spPr bwMode="auto">
          <a:xfrm rot="5400000">
            <a:off x="5646737" y="2239962"/>
            <a:ext cx="533400" cy="457200"/>
          </a:xfrm>
          <a:prstGeom prst="ben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p:cNvPicPr>
            <a:picLocks noChangeAspect="1"/>
          </p:cNvPicPr>
          <p:nvPr/>
        </p:nvPicPr>
        <p:blipFill>
          <a:blip r:embed="rId2"/>
          <a:stretch>
            <a:fillRect/>
          </a:stretch>
        </p:blipFill>
        <p:spPr>
          <a:xfrm>
            <a:off x="4237037" y="2887662"/>
            <a:ext cx="5963436" cy="1087257"/>
          </a:xfrm>
          <a:prstGeom prst="rect">
            <a:avLst/>
          </a:prstGeom>
          <a:ln>
            <a:solidFill>
              <a:schemeClr val="tx1"/>
            </a:solidFill>
          </a:ln>
        </p:spPr>
      </p:pic>
      <p:sp>
        <p:nvSpPr>
          <p:cNvPr id="28" name="Rectangle 27"/>
          <p:cNvSpPr/>
          <p:nvPr/>
        </p:nvSpPr>
        <p:spPr bwMode="auto">
          <a:xfrm>
            <a:off x="7733532" y="3725862"/>
            <a:ext cx="1524000" cy="1981200"/>
          </a:xfrm>
          <a:prstGeom prst="rect">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Page</a:t>
            </a:r>
          </a:p>
        </p:txBody>
      </p:sp>
      <p:sp>
        <p:nvSpPr>
          <p:cNvPr id="31" name="Arrow: Bent 30"/>
          <p:cNvSpPr/>
          <p:nvPr/>
        </p:nvSpPr>
        <p:spPr bwMode="auto">
          <a:xfrm flipV="1">
            <a:off x="6675437" y="3730894"/>
            <a:ext cx="897066" cy="861041"/>
          </a:xfrm>
          <a:prstGeom prst="bentArrow">
            <a:avLst>
              <a:gd name="adj1" fmla="val 25000"/>
              <a:gd name="adj2" fmla="val 25000"/>
              <a:gd name="adj3" fmla="val 25000"/>
              <a:gd name="adj4" fmla="val 50133"/>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14702335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p:txBody>
          <a:bodyPr/>
          <a:lstStyle/>
          <a:p>
            <a:r>
              <a:rPr lang="en-US" dirty="0"/>
              <a:t>Basic App Navigation</a:t>
            </a:r>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4088825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Next Steps</a:t>
            </a:r>
          </a:p>
        </p:txBody>
      </p:sp>
      <p:sp>
        <p:nvSpPr>
          <p:cNvPr id="6" name="Text Placeholder 5"/>
          <p:cNvSpPr>
            <a:spLocks noGrp="1"/>
          </p:cNvSpPr>
          <p:nvPr>
            <p:ph type="body" sz="quarter" idx="10"/>
          </p:nvPr>
        </p:nvSpPr>
        <p:spPr>
          <a:xfrm>
            <a:off x="274638" y="1212850"/>
            <a:ext cx="7772399" cy="3939540"/>
          </a:xfrm>
        </p:spPr>
        <p:txBody>
          <a:bodyPr/>
          <a:lstStyle/>
          <a:p>
            <a:r>
              <a:rPr lang="en-US" dirty="0"/>
              <a:t>Review device layouts</a:t>
            </a:r>
          </a:p>
          <a:p>
            <a:pPr lvl="1"/>
            <a:r>
              <a:rPr lang="en-US" dirty="0"/>
              <a:t>Select and evaluate layout and navigation changes across a larger number of devices, especially phones vs. tablets and desktops.</a:t>
            </a:r>
          </a:p>
          <a:p>
            <a:r>
              <a:rPr lang="en-US" dirty="0"/>
              <a:t>Check for accessibility</a:t>
            </a:r>
          </a:p>
          <a:p>
            <a:pPr lvl="1"/>
            <a:r>
              <a:rPr lang="en-US" dirty="0"/>
              <a:t>Change accessibility settings like font size and magnification to review page and layout rendering on various platforms.</a:t>
            </a:r>
          </a:p>
          <a:p>
            <a:r>
              <a:rPr lang="en-US" dirty="0"/>
              <a:t>Migrate to using commands</a:t>
            </a:r>
          </a:p>
          <a:p>
            <a:pPr lvl="1"/>
            <a:r>
              <a:rPr lang="en-US" dirty="0"/>
              <a:t>Move click event based navigation to a command navigation model where events can easily be centralized and reused.</a:t>
            </a:r>
          </a:p>
        </p:txBody>
      </p:sp>
    </p:spTree>
    <p:extLst>
      <p:ext uri="{BB962C8B-B14F-4D97-AF65-F5344CB8AC3E}">
        <p14:creationId xmlns:p14="http://schemas.microsoft.com/office/powerpoint/2010/main" val="947475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Xamarin Forms</a:t>
            </a:r>
            <a:br>
              <a:rPr lang="en-US" dirty="0"/>
            </a:br>
            <a:r>
              <a:rPr lang="en-US" sz="4000" dirty="0">
                <a:gradFill>
                  <a:gsLst>
                    <a:gs pos="0">
                      <a:schemeClr val="tx2"/>
                    </a:gs>
                    <a:gs pos="100000">
                      <a:schemeClr val="tx2"/>
                    </a:gs>
                  </a:gsLst>
                  <a:lin ang="5400000" scaled="0"/>
                </a:gradFill>
              </a:rPr>
              <a:t>Layout and navigation</a:t>
            </a:r>
            <a:endParaRPr lang="en-US" dirty="0"/>
          </a:p>
        </p:txBody>
      </p:sp>
      <p:sp>
        <p:nvSpPr>
          <p:cNvPr id="17" name="Text Placeholder 2"/>
          <p:cNvSpPr txBox="1">
            <a:spLocks/>
          </p:cNvSpPr>
          <p:nvPr/>
        </p:nvSpPr>
        <p:spPr>
          <a:xfrm>
            <a:off x="283147" y="1897061"/>
            <a:ext cx="4258690" cy="4800601"/>
          </a:xfrm>
          <a:prstGeom prst="rect">
            <a:avLst/>
          </a:prstGeom>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latin typeface="+mn-lt"/>
              </a:rPr>
              <a:t>App structure, page layout, and navigation are the foundation of an app's user experience. Xamarin Forms includes advanced gesture and navigation support, layouts, buttons, labels, lists, and other common controls, easily connected via shared backend code, to create fully native iOS, Android, and Windows app experiences.</a:t>
            </a:r>
          </a:p>
        </p:txBody>
      </p:sp>
      <p:grpSp>
        <p:nvGrpSpPr>
          <p:cNvPr id="58" name="Group 57"/>
          <p:cNvGrpSpPr/>
          <p:nvPr/>
        </p:nvGrpSpPr>
        <p:grpSpPr>
          <a:xfrm>
            <a:off x="4745444" y="2278062"/>
            <a:ext cx="3581400" cy="3516324"/>
            <a:chOff x="7437437" y="2430462"/>
            <a:chExt cx="3581400" cy="3516324"/>
          </a:xfrm>
        </p:grpSpPr>
        <p:grpSp>
          <p:nvGrpSpPr>
            <p:cNvPr id="54" name="Group 53"/>
            <p:cNvGrpSpPr/>
            <p:nvPr/>
          </p:nvGrpSpPr>
          <p:grpSpPr>
            <a:xfrm>
              <a:off x="7437437" y="2430462"/>
              <a:ext cx="3581400" cy="3516324"/>
              <a:chOff x="4031122" y="1156074"/>
              <a:chExt cx="3048000" cy="2992616"/>
            </a:xfrm>
          </p:grpSpPr>
          <p:sp>
            <p:nvSpPr>
              <p:cNvPr id="27" name="Oval 26"/>
              <p:cNvSpPr/>
              <p:nvPr/>
            </p:nvSpPr>
            <p:spPr bwMode="auto">
              <a:xfrm>
                <a:off x="4031122" y="1156074"/>
                <a:ext cx="2992616" cy="2992616"/>
              </a:xfrm>
              <a:prstGeom prst="ellipse">
                <a:avLst/>
              </a:prstGeom>
              <a:solidFill>
                <a:srgbClr val="211F20"/>
              </a:solidFill>
              <a:ln w="158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28" name="Oval 27"/>
              <p:cNvSpPr/>
              <p:nvPr/>
            </p:nvSpPr>
            <p:spPr bwMode="auto">
              <a:xfrm>
                <a:off x="4543314" y="1668266"/>
                <a:ext cx="1968233" cy="1968233"/>
              </a:xfrm>
              <a:prstGeom prst="ellipse">
                <a:avLst/>
              </a:prstGeom>
              <a:solidFill>
                <a:srgbClr val="211F20"/>
              </a:solidFill>
              <a:ln w="158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dirty="0">
                  <a:gradFill>
                    <a:gsLst>
                      <a:gs pos="0">
                        <a:srgbClr val="FFFFFF"/>
                      </a:gs>
                      <a:gs pos="100000">
                        <a:srgbClr val="FFFFFF"/>
                      </a:gs>
                    </a:gsLst>
                    <a:lin ang="5400000" scaled="0"/>
                  </a:gradFill>
                  <a:latin typeface="+mj-lt"/>
                  <a:ea typeface="Segoe UI" pitchFamily="34" charset="0"/>
                  <a:cs typeface="Segoe UI" pitchFamily="34" charset="0"/>
                </a:endParaRPr>
              </a:p>
            </p:txBody>
          </p:sp>
          <p:cxnSp>
            <p:nvCxnSpPr>
              <p:cNvPr id="29" name="Straight Connector 28"/>
              <p:cNvCxnSpPr>
                <a:stCxn id="27" idx="0"/>
                <a:endCxn id="28" idx="0"/>
              </p:cNvCxnSpPr>
              <p:nvPr/>
            </p:nvCxnSpPr>
            <p:spPr>
              <a:xfrm>
                <a:off x="5527430" y="1156074"/>
                <a:ext cx="0" cy="512192"/>
              </a:xfrm>
              <a:prstGeom prst="line">
                <a:avLst/>
              </a:prstGeom>
              <a:ln w="1905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28" idx="4"/>
                <a:endCxn id="27" idx="4"/>
              </p:cNvCxnSpPr>
              <p:nvPr/>
            </p:nvCxnSpPr>
            <p:spPr>
              <a:xfrm>
                <a:off x="5527430" y="3636498"/>
                <a:ext cx="0" cy="512192"/>
              </a:xfrm>
              <a:prstGeom prst="line">
                <a:avLst/>
              </a:prstGeom>
              <a:ln w="1905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27" idx="1"/>
                <a:endCxn id="28" idx="1"/>
              </p:cNvCxnSpPr>
              <p:nvPr/>
            </p:nvCxnSpPr>
            <p:spPr>
              <a:xfrm>
                <a:off x="4469380" y="1594332"/>
                <a:ext cx="362174" cy="362174"/>
              </a:xfrm>
              <a:prstGeom prst="line">
                <a:avLst/>
              </a:prstGeom>
              <a:ln w="1905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27" idx="2"/>
                <a:endCxn id="28" idx="2"/>
              </p:cNvCxnSpPr>
              <p:nvPr/>
            </p:nvCxnSpPr>
            <p:spPr>
              <a:xfrm>
                <a:off x="4031122" y="2652382"/>
                <a:ext cx="512192" cy="0"/>
              </a:xfrm>
              <a:prstGeom prst="line">
                <a:avLst/>
              </a:prstGeom>
              <a:ln w="1905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27" idx="3"/>
                <a:endCxn id="28" idx="3"/>
              </p:cNvCxnSpPr>
              <p:nvPr/>
            </p:nvCxnSpPr>
            <p:spPr>
              <a:xfrm flipV="1">
                <a:off x="4469380" y="3348257"/>
                <a:ext cx="362174" cy="362174"/>
              </a:xfrm>
              <a:prstGeom prst="line">
                <a:avLst/>
              </a:prstGeom>
              <a:ln w="1905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28" idx="7"/>
                <a:endCxn id="27" idx="7"/>
              </p:cNvCxnSpPr>
              <p:nvPr/>
            </p:nvCxnSpPr>
            <p:spPr>
              <a:xfrm flipV="1">
                <a:off x="6223305" y="1594332"/>
                <a:ext cx="362174" cy="362174"/>
              </a:xfrm>
              <a:prstGeom prst="line">
                <a:avLst/>
              </a:prstGeom>
              <a:ln w="1905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28" idx="5"/>
                <a:endCxn id="27" idx="5"/>
              </p:cNvCxnSpPr>
              <p:nvPr/>
            </p:nvCxnSpPr>
            <p:spPr>
              <a:xfrm>
                <a:off x="6223305" y="3348257"/>
                <a:ext cx="362174" cy="362174"/>
              </a:xfrm>
              <a:prstGeom prst="line">
                <a:avLst/>
              </a:prstGeom>
              <a:ln w="1905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a:stCxn id="28" idx="6"/>
              </p:cNvCxnSpPr>
              <p:nvPr/>
            </p:nvCxnSpPr>
            <p:spPr>
              <a:xfrm>
                <a:off x="6511546" y="2652382"/>
                <a:ext cx="567576" cy="10532"/>
              </a:xfrm>
              <a:prstGeom prst="line">
                <a:avLst/>
              </a:prstGeom>
              <a:ln w="1905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4" name="Picture 3"/>
            <p:cNvPicPr>
              <a:picLocks noChangeAspect="1"/>
            </p:cNvPicPr>
            <p:nvPr/>
          </p:nvPicPr>
          <p:blipFill>
            <a:blip r:embed="rId2"/>
            <a:stretch>
              <a:fillRect/>
            </a:stretch>
          </p:blipFill>
          <p:spPr>
            <a:xfrm>
              <a:off x="8379426" y="3440112"/>
              <a:ext cx="1671596" cy="1494407"/>
            </a:xfrm>
            <a:prstGeom prst="rect">
              <a:avLst/>
            </a:prstGeom>
          </p:spPr>
        </p:pic>
      </p:grpSp>
      <p:grpSp>
        <p:nvGrpSpPr>
          <p:cNvPr id="72" name="Group 71"/>
          <p:cNvGrpSpPr/>
          <p:nvPr/>
        </p:nvGrpSpPr>
        <p:grpSpPr>
          <a:xfrm>
            <a:off x="7894291" y="2761886"/>
            <a:ext cx="2692078" cy="2721181"/>
            <a:chOff x="7586380" y="3305528"/>
            <a:chExt cx="3315668" cy="3351512"/>
          </a:xfrm>
        </p:grpSpPr>
        <p:pic>
          <p:nvPicPr>
            <p:cNvPr id="69" name="Picture 68"/>
            <p:cNvPicPr>
              <a:picLocks noChangeAspect="1"/>
            </p:cNvPicPr>
            <p:nvPr/>
          </p:nvPicPr>
          <p:blipFill>
            <a:blip r:embed="rId3"/>
            <a:stretch>
              <a:fillRect/>
            </a:stretch>
          </p:blipFill>
          <p:spPr>
            <a:xfrm>
              <a:off x="9466621" y="3305528"/>
              <a:ext cx="1435427" cy="2731122"/>
            </a:xfrm>
            <a:prstGeom prst="rect">
              <a:avLst/>
            </a:prstGeom>
          </p:spPr>
        </p:pic>
        <p:pic>
          <p:nvPicPr>
            <p:cNvPr id="70" name="Picture 69"/>
            <p:cNvPicPr>
              <a:picLocks noChangeAspect="1"/>
            </p:cNvPicPr>
            <p:nvPr/>
          </p:nvPicPr>
          <p:blipFill>
            <a:blip r:embed="rId4"/>
            <a:stretch>
              <a:fillRect/>
            </a:stretch>
          </p:blipFill>
          <p:spPr>
            <a:xfrm>
              <a:off x="8606909" y="3925918"/>
              <a:ext cx="1397318" cy="2731122"/>
            </a:xfrm>
            <a:prstGeom prst="rect">
              <a:avLst/>
            </a:prstGeom>
          </p:spPr>
        </p:pic>
        <p:pic>
          <p:nvPicPr>
            <p:cNvPr id="71" name="Picture 70"/>
            <p:cNvPicPr>
              <a:picLocks noChangeAspect="1"/>
            </p:cNvPicPr>
            <p:nvPr/>
          </p:nvPicPr>
          <p:blipFill>
            <a:blip r:embed="rId5"/>
            <a:stretch>
              <a:fillRect/>
            </a:stretch>
          </p:blipFill>
          <p:spPr>
            <a:xfrm>
              <a:off x="7586380" y="3599347"/>
              <a:ext cx="1359210" cy="2731122"/>
            </a:xfrm>
            <a:prstGeom prst="rect">
              <a:avLst/>
            </a:prstGeom>
          </p:spPr>
        </p:pic>
      </p:grpSp>
    </p:spTree>
    <p:extLst>
      <p:ext uri="{BB962C8B-B14F-4D97-AF65-F5344CB8AC3E}">
        <p14:creationId xmlns:p14="http://schemas.microsoft.com/office/powerpoint/2010/main" val="289857572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400" dirty="0"/>
              <a:t>Mastering Xamarin Forms Development</a:t>
            </a:r>
            <a:br>
              <a:rPr lang="en-US" sz="4400" dirty="0"/>
            </a:br>
            <a:r>
              <a:rPr lang="en-US" sz="4400" b="1" dirty="0"/>
              <a:t>Pages, Layouts, and Navigation</a:t>
            </a:r>
          </a:p>
        </p:txBody>
      </p:sp>
      <p:sp>
        <p:nvSpPr>
          <p:cNvPr id="5" name="Text Placeholder 4"/>
          <p:cNvSpPr>
            <a:spLocks noGrp="1"/>
          </p:cNvSpPr>
          <p:nvPr>
            <p:ph type="body" sz="quarter" idx="12"/>
          </p:nvPr>
        </p:nvSpPr>
        <p:spPr/>
        <p:txBody>
          <a:bodyPr/>
          <a:lstStyle/>
          <a:p>
            <a:r>
              <a:rPr lang="en-US" dirty="0"/>
              <a:t>Scott J. Peterson, MCSD, MCPSB, MCT</a:t>
            </a:r>
          </a:p>
          <a:p>
            <a:r>
              <a:rPr lang="en-US" dirty="0"/>
              <a:t>Chief Solution Architect</a:t>
            </a:r>
          </a:p>
          <a:p>
            <a:r>
              <a:rPr lang="en-US" sz="2400" dirty="0"/>
              <a:t>scott@liquiddaffodil.com</a:t>
            </a:r>
          </a:p>
        </p:txBody>
      </p:sp>
    </p:spTree>
    <p:extLst>
      <p:ext uri="{BB962C8B-B14F-4D97-AF65-F5344CB8AC3E}">
        <p14:creationId xmlns:p14="http://schemas.microsoft.com/office/powerpoint/2010/main" val="2558246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Agenda</a:t>
            </a:r>
            <a:br>
              <a:rPr lang="en-US" dirty="0"/>
            </a:br>
            <a:r>
              <a:rPr lang="en-US" sz="4000" dirty="0">
                <a:gradFill>
                  <a:gsLst>
                    <a:gs pos="0">
                      <a:schemeClr val="tx2"/>
                    </a:gs>
                    <a:gs pos="100000">
                      <a:schemeClr val="tx2"/>
                    </a:gs>
                  </a:gsLst>
                  <a:lin ang="5400000" scaled="0"/>
                </a:gradFill>
              </a:rPr>
              <a:t>In this session</a:t>
            </a:r>
          </a:p>
        </p:txBody>
      </p:sp>
      <p:sp>
        <p:nvSpPr>
          <p:cNvPr id="4" name="Text Placeholder 2"/>
          <p:cNvSpPr>
            <a:spLocks noGrp="1"/>
          </p:cNvSpPr>
          <p:nvPr>
            <p:ph type="body" sz="quarter" idx="10"/>
          </p:nvPr>
        </p:nvSpPr>
        <p:spPr>
          <a:xfrm>
            <a:off x="274638" y="1942799"/>
            <a:ext cx="11887200" cy="4297663"/>
          </a:xfrm>
        </p:spPr>
        <p:txBody>
          <a:bodyPr>
            <a:normAutofit fontScale="62500" lnSpcReduction="20000"/>
          </a:bodyPr>
          <a:lstStyle/>
          <a:p>
            <a:r>
              <a:rPr lang="en-US" dirty="0"/>
              <a:t>Code sharing concepts</a:t>
            </a:r>
          </a:p>
          <a:p>
            <a:r>
              <a:rPr lang="en-US" dirty="0"/>
              <a:t>Basic UI concepts</a:t>
            </a:r>
          </a:p>
          <a:p>
            <a:r>
              <a:rPr lang="en-US" dirty="0"/>
              <a:t>Page concepts</a:t>
            </a:r>
          </a:p>
          <a:p>
            <a:r>
              <a:rPr lang="en-US" dirty="0"/>
              <a:t>Layout concepts</a:t>
            </a:r>
          </a:p>
          <a:p>
            <a:r>
              <a:rPr lang="en-US" dirty="0"/>
              <a:t>Layout controls</a:t>
            </a:r>
          </a:p>
          <a:p>
            <a:r>
              <a:rPr lang="en-US" dirty="0"/>
              <a:t>Demo: Using pages and layouts</a:t>
            </a:r>
          </a:p>
          <a:p>
            <a:r>
              <a:rPr lang="en-US" dirty="0"/>
              <a:t>Advanced layouts</a:t>
            </a:r>
          </a:p>
          <a:p>
            <a:r>
              <a:rPr lang="en-US" dirty="0"/>
              <a:t>Demo: Advanced layouts</a:t>
            </a:r>
          </a:p>
          <a:p>
            <a:r>
              <a:rPr lang="en-US" dirty="0"/>
              <a:t>Navigation basics</a:t>
            </a:r>
          </a:p>
          <a:p>
            <a:r>
              <a:rPr lang="en-US" dirty="0"/>
              <a:t>Demo: Basic app navigation</a:t>
            </a:r>
          </a:p>
          <a:p>
            <a:r>
              <a:rPr lang="en-US" dirty="0"/>
              <a:t>Next steps</a:t>
            </a:r>
          </a:p>
        </p:txBody>
      </p:sp>
    </p:spTree>
    <p:extLst>
      <p:ext uri="{BB962C8B-B14F-4D97-AF65-F5344CB8AC3E}">
        <p14:creationId xmlns:p14="http://schemas.microsoft.com/office/powerpoint/2010/main" val="399412899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Code Sharing Concepts</a:t>
            </a:r>
            <a:br>
              <a:rPr lang="en-US" dirty="0"/>
            </a:br>
            <a:r>
              <a:rPr lang="en-US" sz="4000" dirty="0">
                <a:gradFill>
                  <a:gsLst>
                    <a:gs pos="0">
                      <a:schemeClr val="tx2"/>
                    </a:gs>
                    <a:gs pos="100000">
                      <a:schemeClr val="tx2"/>
                    </a:gs>
                  </a:gsLst>
                  <a:lin ang="5400000" scaled="0"/>
                </a:gradFill>
              </a:rPr>
              <a:t>Six and one-half dozen</a:t>
            </a:r>
          </a:p>
        </p:txBody>
      </p:sp>
      <p:sp>
        <p:nvSpPr>
          <p:cNvPr id="12" name="Text Placeholder 2"/>
          <p:cNvSpPr txBox="1">
            <a:spLocks/>
          </p:cNvSpPr>
          <p:nvPr/>
        </p:nvSpPr>
        <p:spPr>
          <a:xfrm>
            <a:off x="283147" y="1897061"/>
            <a:ext cx="10354690" cy="1143001"/>
          </a:xfrm>
          <a:prstGeom prst="rect">
            <a:avLst/>
          </a:prstGeom>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latin typeface="+mn-lt"/>
              </a:rPr>
              <a:t>The goal of a code-sharing strategy is to support an architecture where a single codebase can be utilized by multiple platforms. There are two methods for sharing code in Xamarin Forms:</a:t>
            </a:r>
          </a:p>
        </p:txBody>
      </p:sp>
      <p:sp>
        <p:nvSpPr>
          <p:cNvPr id="26" name="Rectangle 25"/>
          <p:cNvSpPr/>
          <p:nvPr/>
        </p:nvSpPr>
        <p:spPr bwMode="auto">
          <a:xfrm>
            <a:off x="960437" y="3573462"/>
            <a:ext cx="3657600" cy="2590800"/>
          </a:xfrm>
          <a:prstGeom prst="rect">
            <a:avLst/>
          </a:prstGeom>
          <a:solidFill>
            <a:srgbClr val="F2F2F2"/>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solidFill>
                  <a:schemeClr val="tx1"/>
                </a:solidFill>
                <a:ea typeface="Segoe UI" pitchFamily="34" charset="0"/>
                <a:cs typeface="Segoe UI" pitchFamily="34" charset="0"/>
              </a:rPr>
              <a:t>Portable Class Library</a:t>
            </a:r>
          </a:p>
        </p:txBody>
      </p:sp>
      <p:sp>
        <p:nvSpPr>
          <p:cNvPr id="27" name="Rectangle 26"/>
          <p:cNvSpPr/>
          <p:nvPr/>
        </p:nvSpPr>
        <p:spPr bwMode="auto">
          <a:xfrm>
            <a:off x="5303837" y="3573462"/>
            <a:ext cx="3657600" cy="2590800"/>
          </a:xfrm>
          <a:prstGeom prst="rect">
            <a:avLst/>
          </a:prstGeom>
          <a:solidFill>
            <a:srgbClr val="F2F2F2"/>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solidFill>
                  <a:schemeClr val="tx1"/>
                </a:solidFill>
                <a:ea typeface="Segoe UI" pitchFamily="34" charset="0"/>
                <a:cs typeface="Segoe UI" pitchFamily="34" charset="0"/>
              </a:rPr>
              <a:t>Shared Project</a:t>
            </a:r>
          </a:p>
        </p:txBody>
      </p:sp>
      <p:sp>
        <p:nvSpPr>
          <p:cNvPr id="8" name="Rectangle 7"/>
          <p:cNvSpPr/>
          <p:nvPr/>
        </p:nvSpPr>
        <p:spPr bwMode="auto">
          <a:xfrm>
            <a:off x="7661782" y="4183062"/>
            <a:ext cx="990600" cy="533400"/>
          </a:xfrm>
          <a:prstGeom prst="rect">
            <a:avLst/>
          </a:prstGeom>
          <a:solidFill>
            <a:srgbClr val="8B60A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8" name="Rectangle 27"/>
          <p:cNvSpPr/>
          <p:nvPr/>
        </p:nvSpPr>
        <p:spPr bwMode="auto">
          <a:xfrm>
            <a:off x="7664749" y="4807915"/>
            <a:ext cx="990600" cy="533400"/>
          </a:xfrm>
          <a:prstGeom prst="rect">
            <a:avLst/>
          </a:prstGeom>
          <a:solidFill>
            <a:srgbClr val="8EC6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p:nvSpPr>
        <p:spPr bwMode="auto">
          <a:xfrm>
            <a:off x="7661782" y="5432768"/>
            <a:ext cx="990600" cy="533400"/>
          </a:xfrm>
          <a:prstGeom prst="rect">
            <a:avLst/>
          </a:prstGeom>
          <a:solidFill>
            <a:srgbClr val="01AE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Rectangle 33"/>
          <p:cNvSpPr/>
          <p:nvPr/>
        </p:nvSpPr>
        <p:spPr bwMode="auto">
          <a:xfrm>
            <a:off x="3283698" y="4183062"/>
            <a:ext cx="990600" cy="533400"/>
          </a:xfrm>
          <a:prstGeom prst="rect">
            <a:avLst/>
          </a:prstGeom>
          <a:solidFill>
            <a:srgbClr val="8B60A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p:cNvSpPr/>
          <p:nvPr/>
        </p:nvSpPr>
        <p:spPr bwMode="auto">
          <a:xfrm>
            <a:off x="3286665" y="4807915"/>
            <a:ext cx="990600" cy="533400"/>
          </a:xfrm>
          <a:prstGeom prst="rect">
            <a:avLst/>
          </a:prstGeom>
          <a:solidFill>
            <a:srgbClr val="8EC6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6" name="Rectangle 35"/>
          <p:cNvSpPr/>
          <p:nvPr/>
        </p:nvSpPr>
        <p:spPr bwMode="auto">
          <a:xfrm>
            <a:off x="3283698" y="5432768"/>
            <a:ext cx="990600" cy="533400"/>
          </a:xfrm>
          <a:prstGeom prst="rect">
            <a:avLst/>
          </a:prstGeom>
          <a:solidFill>
            <a:srgbClr val="01AE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7" name="Rectangle 36"/>
          <p:cNvSpPr/>
          <p:nvPr/>
        </p:nvSpPr>
        <p:spPr bwMode="auto">
          <a:xfrm>
            <a:off x="1260981" y="4183750"/>
            <a:ext cx="1713661" cy="1782418"/>
          </a:xfrm>
          <a:prstGeom prst="rect">
            <a:avLst/>
          </a:prstGeom>
          <a:solidFill>
            <a:srgbClr val="EF453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App</a:t>
            </a:r>
          </a:p>
          <a:p>
            <a:pPr algn="ctr" defTabSz="932472" fontAlgn="base">
              <a:lnSpc>
                <a:spcPct val="90000"/>
              </a:lnSpc>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Files referenced by the app</a:t>
            </a:r>
          </a:p>
        </p:txBody>
      </p:sp>
      <p:sp>
        <p:nvSpPr>
          <p:cNvPr id="38" name="Rectangle 37"/>
          <p:cNvSpPr/>
          <p:nvPr/>
        </p:nvSpPr>
        <p:spPr bwMode="auto">
          <a:xfrm>
            <a:off x="5740728" y="4197003"/>
            <a:ext cx="1713661" cy="1782418"/>
          </a:xfrm>
          <a:prstGeom prst="rect">
            <a:avLst/>
          </a:prstGeom>
          <a:solidFill>
            <a:srgbClr val="EF453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App</a:t>
            </a:r>
          </a:p>
          <a:p>
            <a:pPr algn="ctr" defTabSz="932472" fontAlgn="base">
              <a:lnSpc>
                <a:spcPct val="90000"/>
              </a:lnSpc>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Files compiled in the app</a:t>
            </a:r>
          </a:p>
        </p:txBody>
      </p:sp>
    </p:spTree>
    <p:extLst>
      <p:ext uri="{BB962C8B-B14F-4D97-AF65-F5344CB8AC3E}">
        <p14:creationId xmlns:p14="http://schemas.microsoft.com/office/powerpoint/2010/main" val="147168766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duotone>
              <a:schemeClr val="accent6">
                <a:shade val="45000"/>
                <a:satMod val="135000"/>
              </a:schemeClr>
              <a:prstClr val="white"/>
            </a:duotone>
          </a:blip>
          <a:stretch>
            <a:fillRect/>
          </a:stretch>
        </p:blipFill>
        <p:spPr>
          <a:xfrm>
            <a:off x="938330" y="3489219"/>
            <a:ext cx="3736731" cy="2428875"/>
          </a:xfrm>
          <a:prstGeom prst="rect">
            <a:avLst/>
          </a:prstGeom>
        </p:spPr>
      </p:pic>
      <p:grpSp>
        <p:nvGrpSpPr>
          <p:cNvPr id="6" name="Group 5"/>
          <p:cNvGrpSpPr/>
          <p:nvPr/>
        </p:nvGrpSpPr>
        <p:grpSpPr>
          <a:xfrm>
            <a:off x="1803314" y="4291706"/>
            <a:ext cx="9063123" cy="937349"/>
            <a:chOff x="4084637" y="4181666"/>
            <a:chExt cx="7063637" cy="937349"/>
          </a:xfrm>
        </p:grpSpPr>
        <p:cxnSp>
          <p:nvCxnSpPr>
            <p:cNvPr id="23" name="Straight Connector 22"/>
            <p:cNvCxnSpPr/>
            <p:nvPr/>
          </p:nvCxnSpPr>
          <p:spPr>
            <a:xfrm flipV="1">
              <a:off x="4084637" y="4181666"/>
              <a:ext cx="7063637" cy="521991"/>
            </a:xfrm>
            <a:prstGeom prst="line">
              <a:avLst/>
            </a:prstGeom>
            <a:ln>
              <a:solidFill>
                <a:srgbClr val="EF4539"/>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084637" y="4703657"/>
              <a:ext cx="7063637" cy="415358"/>
            </a:xfrm>
            <a:prstGeom prst="line">
              <a:avLst/>
            </a:prstGeom>
            <a:ln>
              <a:solidFill>
                <a:srgbClr val="EF4539"/>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Title 2"/>
          <p:cNvSpPr>
            <a:spLocks noGrp="1"/>
          </p:cNvSpPr>
          <p:nvPr>
            <p:ph type="title"/>
          </p:nvPr>
        </p:nvSpPr>
        <p:spPr/>
        <p:txBody>
          <a:bodyPr/>
          <a:lstStyle/>
          <a:p>
            <a:r>
              <a:rPr lang="en-US" dirty="0"/>
              <a:t>Basic UI Concepts</a:t>
            </a:r>
            <a:br>
              <a:rPr lang="en-US" dirty="0"/>
            </a:br>
            <a:r>
              <a:rPr lang="en-US" sz="4000" dirty="0">
                <a:gradFill>
                  <a:gsLst>
                    <a:gs pos="0">
                      <a:schemeClr val="tx2"/>
                    </a:gs>
                    <a:gs pos="100000">
                      <a:schemeClr val="tx2"/>
                    </a:gs>
                  </a:gsLst>
                  <a:lin ang="5400000" scaled="0"/>
                </a:gradFill>
              </a:rPr>
              <a:t>Cross platform magic</a:t>
            </a:r>
          </a:p>
        </p:txBody>
      </p:sp>
      <p:sp>
        <p:nvSpPr>
          <p:cNvPr id="12" name="Text Placeholder 2"/>
          <p:cNvSpPr txBox="1">
            <a:spLocks/>
          </p:cNvSpPr>
          <p:nvPr/>
        </p:nvSpPr>
        <p:spPr>
          <a:xfrm>
            <a:off x="283147" y="1897061"/>
            <a:ext cx="10354690" cy="4800601"/>
          </a:xfrm>
          <a:prstGeom prst="rect">
            <a:avLst/>
          </a:prstGeom>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latin typeface="+mn-lt"/>
              </a:rPr>
              <a:t>Xamarin Forms apps are not just interpreted code, but instead use native APIs, user interface controls, and native compliers, including platform-specific hardware acceleration.</a:t>
            </a:r>
          </a:p>
        </p:txBody>
      </p:sp>
      <p:sp>
        <p:nvSpPr>
          <p:cNvPr id="20" name="Rectangle 19"/>
          <p:cNvSpPr/>
          <p:nvPr/>
        </p:nvSpPr>
        <p:spPr bwMode="auto">
          <a:xfrm>
            <a:off x="5960298" y="3871654"/>
            <a:ext cx="1371600" cy="1693540"/>
          </a:xfrm>
          <a:prstGeom prst="rect">
            <a:avLst/>
          </a:prstGeom>
          <a:solidFill>
            <a:srgbClr val="F2F2F2"/>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p:cNvSpPr/>
          <p:nvPr/>
        </p:nvSpPr>
        <p:spPr bwMode="auto">
          <a:xfrm>
            <a:off x="7513637" y="3856887"/>
            <a:ext cx="1371600" cy="1693540"/>
          </a:xfrm>
          <a:prstGeom prst="rect">
            <a:avLst/>
          </a:prstGeom>
          <a:solidFill>
            <a:srgbClr val="F2F2F2"/>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p:cNvSpPr/>
          <p:nvPr/>
        </p:nvSpPr>
        <p:spPr bwMode="auto">
          <a:xfrm>
            <a:off x="9066976" y="3829907"/>
            <a:ext cx="1371600" cy="1693540"/>
          </a:xfrm>
          <a:prstGeom prst="rect">
            <a:avLst/>
          </a:prstGeom>
          <a:solidFill>
            <a:srgbClr val="F2F2F2"/>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 name="Picture 1"/>
          <p:cNvPicPr>
            <a:picLocks noChangeAspect="1"/>
          </p:cNvPicPr>
          <p:nvPr/>
        </p:nvPicPr>
        <p:blipFill>
          <a:blip r:embed="rId3">
            <a:duotone>
              <a:schemeClr val="accent1">
                <a:shade val="45000"/>
                <a:satMod val="135000"/>
              </a:schemeClr>
              <a:prstClr val="white"/>
            </a:duotone>
          </a:blip>
          <a:stretch>
            <a:fillRect/>
          </a:stretch>
        </p:blipFill>
        <p:spPr>
          <a:xfrm>
            <a:off x="6169848" y="4242174"/>
            <a:ext cx="952500" cy="952500"/>
          </a:xfrm>
          <a:prstGeom prst="rect">
            <a:avLst/>
          </a:prstGeom>
        </p:spPr>
      </p:pic>
      <p:pic>
        <p:nvPicPr>
          <p:cNvPr id="4" name="Picture 3"/>
          <p:cNvPicPr>
            <a:picLocks noChangeAspect="1"/>
          </p:cNvPicPr>
          <p:nvPr/>
        </p:nvPicPr>
        <p:blipFill>
          <a:blip r:embed="rId4">
            <a:duotone>
              <a:schemeClr val="accent1">
                <a:shade val="45000"/>
                <a:satMod val="135000"/>
              </a:schemeClr>
              <a:prstClr val="white"/>
            </a:duotone>
          </a:blip>
          <a:stretch>
            <a:fillRect/>
          </a:stretch>
        </p:blipFill>
        <p:spPr>
          <a:xfrm>
            <a:off x="7723187" y="4227407"/>
            <a:ext cx="952500" cy="952500"/>
          </a:xfrm>
          <a:prstGeom prst="rect">
            <a:avLst/>
          </a:prstGeom>
        </p:spPr>
      </p:pic>
      <p:pic>
        <p:nvPicPr>
          <p:cNvPr id="5" name="Picture 4"/>
          <p:cNvPicPr>
            <a:picLocks noChangeAspect="1"/>
          </p:cNvPicPr>
          <p:nvPr/>
        </p:nvPicPr>
        <p:blipFill>
          <a:blip r:embed="rId5">
            <a:duotone>
              <a:schemeClr val="accent1">
                <a:shade val="45000"/>
                <a:satMod val="135000"/>
              </a:schemeClr>
              <a:prstClr val="white"/>
            </a:duotone>
          </a:blip>
          <a:stretch>
            <a:fillRect/>
          </a:stretch>
        </p:blipFill>
        <p:spPr>
          <a:xfrm>
            <a:off x="9267001" y="4190902"/>
            <a:ext cx="971550" cy="971550"/>
          </a:xfrm>
          <a:prstGeom prst="rect">
            <a:avLst/>
          </a:prstGeom>
        </p:spPr>
      </p:pic>
      <p:sp>
        <p:nvSpPr>
          <p:cNvPr id="25" name="Cross 24"/>
          <p:cNvSpPr/>
          <p:nvPr/>
        </p:nvSpPr>
        <p:spPr bwMode="auto">
          <a:xfrm>
            <a:off x="1341437" y="4421815"/>
            <a:ext cx="750790" cy="750790"/>
          </a:xfrm>
          <a:prstGeom prst="plus">
            <a:avLst>
              <a:gd name="adj" fmla="val 37766"/>
            </a:avLst>
          </a:prstGeom>
          <a:solidFill>
            <a:srgbClr val="EF453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3310352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Page Concepts</a:t>
            </a:r>
            <a:br>
              <a:rPr lang="en-US" dirty="0"/>
            </a:br>
            <a:r>
              <a:rPr lang="en-US" sz="4000" dirty="0">
                <a:gradFill>
                  <a:gsLst>
                    <a:gs pos="0">
                      <a:schemeClr val="tx2"/>
                    </a:gs>
                    <a:gs pos="100000">
                      <a:schemeClr val="tx2"/>
                    </a:gs>
                  </a:gsLst>
                  <a:lin ang="5400000" scaled="0"/>
                </a:gradFill>
              </a:rPr>
              <a:t>Can you be more specific?</a:t>
            </a:r>
          </a:p>
        </p:txBody>
      </p:sp>
      <p:sp>
        <p:nvSpPr>
          <p:cNvPr id="12" name="Text Placeholder 2"/>
          <p:cNvSpPr txBox="1">
            <a:spLocks/>
          </p:cNvSpPr>
          <p:nvPr/>
        </p:nvSpPr>
        <p:spPr>
          <a:xfrm>
            <a:off x="283147" y="1897061"/>
            <a:ext cx="3953890" cy="4800601"/>
          </a:xfrm>
          <a:prstGeom prst="rect">
            <a:avLst/>
          </a:prstGeom>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latin typeface="+mn-lt"/>
              </a:rPr>
              <a:t>In Xamarin Forms, a Page is a visual element that occupies most or all of the screen and contains a single child. A Page represents a </a:t>
            </a:r>
            <a:r>
              <a:rPr lang="en-US" sz="2400" b="1" dirty="0">
                <a:latin typeface="+mn-lt"/>
              </a:rPr>
              <a:t>View Controller</a:t>
            </a:r>
            <a:r>
              <a:rPr lang="en-US" sz="2400" dirty="0">
                <a:latin typeface="+mn-lt"/>
              </a:rPr>
              <a:t> in iOS, a </a:t>
            </a:r>
            <a:r>
              <a:rPr lang="en-US" sz="2400" b="1" dirty="0">
                <a:latin typeface="+mn-lt"/>
              </a:rPr>
              <a:t>Page</a:t>
            </a:r>
            <a:r>
              <a:rPr lang="en-US" sz="2400" dirty="0">
                <a:latin typeface="+mn-lt"/>
              </a:rPr>
              <a:t> in Windows, and acts a lot like an </a:t>
            </a:r>
            <a:r>
              <a:rPr lang="en-US" sz="2400" b="1" dirty="0">
                <a:latin typeface="+mn-lt"/>
              </a:rPr>
              <a:t>Activity</a:t>
            </a:r>
            <a:r>
              <a:rPr lang="en-US" sz="2400" dirty="0">
                <a:latin typeface="+mn-lt"/>
              </a:rPr>
              <a:t> on Android, but is not actually an Activity.</a:t>
            </a:r>
          </a:p>
        </p:txBody>
      </p:sp>
      <p:pic>
        <p:nvPicPr>
          <p:cNvPr id="8" name="Picture 7"/>
          <p:cNvPicPr>
            <a:picLocks noChangeAspect="1"/>
          </p:cNvPicPr>
          <p:nvPr/>
        </p:nvPicPr>
        <p:blipFill>
          <a:blip r:embed="rId2"/>
          <a:stretch>
            <a:fillRect/>
          </a:stretch>
        </p:blipFill>
        <p:spPr>
          <a:xfrm>
            <a:off x="4389437" y="2419627"/>
            <a:ext cx="6038547" cy="2343632"/>
          </a:xfrm>
          <a:prstGeom prst="rect">
            <a:avLst/>
          </a:prstGeom>
          <a:ln>
            <a:solidFill>
              <a:schemeClr val="tx1">
                <a:lumMod val="50000"/>
              </a:schemeClr>
            </a:solidFill>
          </a:ln>
        </p:spPr>
      </p:pic>
      <p:pic>
        <p:nvPicPr>
          <p:cNvPr id="2" name="Picture 1"/>
          <p:cNvPicPr>
            <a:picLocks noChangeAspect="1"/>
          </p:cNvPicPr>
          <p:nvPr/>
        </p:nvPicPr>
        <p:blipFill>
          <a:blip r:embed="rId3"/>
          <a:stretch>
            <a:fillRect/>
          </a:stretch>
        </p:blipFill>
        <p:spPr>
          <a:xfrm>
            <a:off x="5600593" y="3973513"/>
            <a:ext cx="4979791" cy="1295400"/>
          </a:xfrm>
          <a:prstGeom prst="rect">
            <a:avLst/>
          </a:prstGeom>
        </p:spPr>
      </p:pic>
      <p:grpSp>
        <p:nvGrpSpPr>
          <p:cNvPr id="16" name="Group 15"/>
          <p:cNvGrpSpPr/>
          <p:nvPr/>
        </p:nvGrpSpPr>
        <p:grpSpPr>
          <a:xfrm rot="5400000">
            <a:off x="6544972" y="3295926"/>
            <a:ext cx="863738" cy="863738"/>
            <a:chOff x="5871397" y="3035339"/>
            <a:chExt cx="1219200" cy="1219200"/>
          </a:xfrm>
        </p:grpSpPr>
        <p:sp>
          <p:nvSpPr>
            <p:cNvPr id="17" name="Oval 16"/>
            <p:cNvSpPr/>
            <p:nvPr/>
          </p:nvSpPr>
          <p:spPr bwMode="auto">
            <a:xfrm>
              <a:off x="5871397" y="3035339"/>
              <a:ext cx="1219200" cy="12192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600" dirty="0">
                <a:gradFill>
                  <a:gsLst>
                    <a:gs pos="0">
                      <a:srgbClr val="FFFFFF"/>
                    </a:gs>
                    <a:gs pos="100000">
                      <a:srgbClr val="FFFFFF"/>
                    </a:gs>
                  </a:gsLst>
                  <a:lin ang="5400000" scaled="0"/>
                </a:gradFill>
                <a:latin typeface="Segoe MDL2 Assets" panose="050A0102010101010101" pitchFamily="18" charset="0"/>
                <a:ea typeface="Segoe UI" pitchFamily="34" charset="0"/>
                <a:cs typeface="Segoe UI" pitchFamily="34" charset="0"/>
              </a:endParaRPr>
            </a:p>
          </p:txBody>
        </p:sp>
        <p:pic>
          <p:nvPicPr>
            <p:cNvPr id="18" name="Picture 17"/>
            <p:cNvPicPr>
              <a:picLocks noChangeAspect="1"/>
            </p:cNvPicPr>
            <p:nvPr/>
          </p:nvPicPr>
          <p:blipFill>
            <a:blip r:embed="rId4"/>
            <a:stretch>
              <a:fillRect/>
            </a:stretch>
          </p:blipFill>
          <p:spPr>
            <a:xfrm>
              <a:off x="6284239" y="3206553"/>
              <a:ext cx="543598" cy="876771"/>
            </a:xfrm>
            <a:prstGeom prst="rect">
              <a:avLst/>
            </a:prstGeom>
          </p:spPr>
        </p:pic>
      </p:grpSp>
    </p:spTree>
    <p:extLst>
      <p:ext uri="{BB962C8B-B14F-4D97-AF65-F5344CB8AC3E}">
        <p14:creationId xmlns:p14="http://schemas.microsoft.com/office/powerpoint/2010/main" val="242255248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Page Concepts</a:t>
            </a:r>
            <a:br>
              <a:rPr lang="en-US" dirty="0"/>
            </a:br>
            <a:r>
              <a:rPr lang="en-US" sz="4000" dirty="0">
                <a:gradFill>
                  <a:gsLst>
                    <a:gs pos="0">
                      <a:schemeClr val="tx2"/>
                    </a:gs>
                    <a:gs pos="100000">
                      <a:schemeClr val="tx2"/>
                    </a:gs>
                  </a:gsLst>
                  <a:lin ang="5400000" scaled="0"/>
                </a:gradFill>
              </a:rPr>
              <a:t>What’s available</a:t>
            </a:r>
          </a:p>
        </p:txBody>
      </p:sp>
      <p:sp>
        <p:nvSpPr>
          <p:cNvPr id="4" name="Text Placeholder 2"/>
          <p:cNvSpPr>
            <a:spLocks noGrp="1"/>
          </p:cNvSpPr>
          <p:nvPr>
            <p:ph type="body" sz="quarter" idx="10"/>
          </p:nvPr>
        </p:nvSpPr>
        <p:spPr>
          <a:xfrm>
            <a:off x="274638" y="1942799"/>
            <a:ext cx="6019799" cy="4297663"/>
          </a:xfrm>
        </p:spPr>
        <p:txBody>
          <a:bodyPr>
            <a:normAutofit fontScale="92500" lnSpcReduction="10000"/>
          </a:bodyPr>
          <a:lstStyle/>
          <a:p>
            <a:r>
              <a:rPr lang="en-US" dirty="0"/>
              <a:t>Content Page</a:t>
            </a:r>
          </a:p>
          <a:p>
            <a:r>
              <a:rPr lang="en-US" dirty="0"/>
              <a:t>Navigation Page</a:t>
            </a:r>
          </a:p>
          <a:p>
            <a:r>
              <a:rPr lang="en-US" dirty="0"/>
              <a:t>Master/Detail Page</a:t>
            </a:r>
          </a:p>
          <a:p>
            <a:r>
              <a:rPr lang="en-US" dirty="0"/>
              <a:t>Tabbed Page</a:t>
            </a:r>
          </a:p>
          <a:p>
            <a:r>
              <a:rPr lang="en-US" dirty="0"/>
              <a:t>Carousel Page</a:t>
            </a:r>
          </a:p>
          <a:p>
            <a:r>
              <a:rPr lang="en-US" dirty="0"/>
              <a:t>Map Page</a:t>
            </a:r>
          </a:p>
          <a:p>
            <a:r>
              <a:rPr lang="en-US" dirty="0"/>
              <a:t>List View Page</a:t>
            </a:r>
          </a:p>
        </p:txBody>
      </p:sp>
    </p:spTree>
    <p:extLst>
      <p:ext uri="{BB962C8B-B14F-4D97-AF65-F5344CB8AC3E}">
        <p14:creationId xmlns:p14="http://schemas.microsoft.com/office/powerpoint/2010/main" val="245231721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5075237" y="3954462"/>
            <a:ext cx="6018069" cy="1283574"/>
          </a:xfrm>
          <a:prstGeom prst="rect">
            <a:avLst/>
          </a:prstGeom>
          <a:ln>
            <a:solidFill>
              <a:schemeClr val="tx1">
                <a:lumMod val="50000"/>
              </a:schemeClr>
            </a:solidFill>
          </a:ln>
        </p:spPr>
      </p:pic>
      <p:sp>
        <p:nvSpPr>
          <p:cNvPr id="3" name="Title 2"/>
          <p:cNvSpPr>
            <a:spLocks noGrp="1"/>
          </p:cNvSpPr>
          <p:nvPr>
            <p:ph type="title"/>
          </p:nvPr>
        </p:nvSpPr>
        <p:spPr/>
        <p:txBody>
          <a:bodyPr/>
          <a:lstStyle/>
          <a:p>
            <a:r>
              <a:rPr lang="en-US" dirty="0"/>
              <a:t>Layout Concepts</a:t>
            </a:r>
            <a:br>
              <a:rPr lang="en-US" dirty="0"/>
            </a:br>
            <a:r>
              <a:rPr lang="en-US" sz="4000" dirty="0">
                <a:gradFill>
                  <a:gsLst>
                    <a:gs pos="0">
                      <a:schemeClr val="tx2"/>
                    </a:gs>
                    <a:gs pos="100000">
                      <a:schemeClr val="tx2"/>
                    </a:gs>
                  </a:gsLst>
                  <a:lin ang="5400000" scaled="0"/>
                </a:gradFill>
              </a:rPr>
              <a:t>Get into position</a:t>
            </a:r>
          </a:p>
        </p:txBody>
      </p:sp>
      <p:sp>
        <p:nvSpPr>
          <p:cNvPr id="12" name="Text Placeholder 2"/>
          <p:cNvSpPr txBox="1">
            <a:spLocks/>
          </p:cNvSpPr>
          <p:nvPr/>
        </p:nvSpPr>
        <p:spPr>
          <a:xfrm>
            <a:off x="283147" y="1897061"/>
            <a:ext cx="3953890" cy="4800601"/>
          </a:xfrm>
          <a:prstGeom prst="rect">
            <a:avLst/>
          </a:prstGeom>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latin typeface="+mn-lt"/>
              </a:rPr>
              <a:t>In Xamarin Forms, a Layout is a specialized subtype of a View, and ultimately acts as a container for other Layouts or Views. A Layout typically contains logic (either in XAML or code-behind) to set the position and size of child controls and elements in applications.</a:t>
            </a:r>
          </a:p>
        </p:txBody>
      </p:sp>
      <p:pic>
        <p:nvPicPr>
          <p:cNvPr id="2" name="Picture 1"/>
          <p:cNvPicPr>
            <a:picLocks noChangeAspect="1"/>
          </p:cNvPicPr>
          <p:nvPr/>
        </p:nvPicPr>
        <p:blipFill>
          <a:blip r:embed="rId3"/>
          <a:stretch>
            <a:fillRect/>
          </a:stretch>
        </p:blipFill>
        <p:spPr>
          <a:xfrm>
            <a:off x="4922837" y="2354262"/>
            <a:ext cx="4953000" cy="1459726"/>
          </a:xfrm>
          <a:prstGeom prst="rect">
            <a:avLst/>
          </a:prstGeom>
        </p:spPr>
      </p:pic>
      <p:grpSp>
        <p:nvGrpSpPr>
          <p:cNvPr id="14" name="Group 13"/>
          <p:cNvGrpSpPr/>
          <p:nvPr/>
        </p:nvGrpSpPr>
        <p:grpSpPr>
          <a:xfrm>
            <a:off x="4573986" y="4164381"/>
            <a:ext cx="863738" cy="863738"/>
            <a:chOff x="5871397" y="3035339"/>
            <a:chExt cx="1219200" cy="1219200"/>
          </a:xfrm>
        </p:grpSpPr>
        <p:sp>
          <p:nvSpPr>
            <p:cNvPr id="15" name="Oval 14"/>
            <p:cNvSpPr/>
            <p:nvPr/>
          </p:nvSpPr>
          <p:spPr bwMode="auto">
            <a:xfrm>
              <a:off x="5871397" y="3035339"/>
              <a:ext cx="1219200" cy="12192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600" dirty="0">
                <a:gradFill>
                  <a:gsLst>
                    <a:gs pos="0">
                      <a:srgbClr val="FFFFFF"/>
                    </a:gs>
                    <a:gs pos="100000">
                      <a:srgbClr val="FFFFFF"/>
                    </a:gs>
                  </a:gsLst>
                  <a:lin ang="5400000" scaled="0"/>
                </a:gradFill>
                <a:latin typeface="Segoe MDL2 Assets" panose="050A0102010101010101" pitchFamily="18" charset="0"/>
                <a:ea typeface="Segoe UI" pitchFamily="34" charset="0"/>
                <a:cs typeface="Segoe UI" pitchFamily="34" charset="0"/>
              </a:endParaRPr>
            </a:p>
          </p:txBody>
        </p:sp>
        <p:pic>
          <p:nvPicPr>
            <p:cNvPr id="16" name="Picture 15"/>
            <p:cNvPicPr>
              <a:picLocks noChangeAspect="1"/>
            </p:cNvPicPr>
            <p:nvPr/>
          </p:nvPicPr>
          <p:blipFill>
            <a:blip r:embed="rId4"/>
            <a:stretch>
              <a:fillRect/>
            </a:stretch>
          </p:blipFill>
          <p:spPr>
            <a:xfrm>
              <a:off x="6284239" y="3206553"/>
              <a:ext cx="543598" cy="876771"/>
            </a:xfrm>
            <a:prstGeom prst="rect">
              <a:avLst/>
            </a:prstGeom>
          </p:spPr>
        </p:pic>
      </p:grpSp>
    </p:spTree>
    <p:extLst>
      <p:ext uri="{BB962C8B-B14F-4D97-AF65-F5344CB8AC3E}">
        <p14:creationId xmlns:p14="http://schemas.microsoft.com/office/powerpoint/2010/main" val="19425015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Layout Controls</a:t>
            </a:r>
            <a:br>
              <a:rPr lang="en-US" dirty="0"/>
            </a:br>
            <a:r>
              <a:rPr lang="en-US" sz="4000" dirty="0">
                <a:gradFill>
                  <a:gsLst>
                    <a:gs pos="0">
                      <a:schemeClr val="tx2"/>
                    </a:gs>
                    <a:gs pos="100000">
                      <a:schemeClr val="tx2"/>
                    </a:gs>
                  </a:gsLst>
                  <a:lin ang="5400000" scaled="0"/>
                </a:gradFill>
              </a:rPr>
              <a:t>Fluid layout</a:t>
            </a:r>
          </a:p>
        </p:txBody>
      </p:sp>
      <p:sp>
        <p:nvSpPr>
          <p:cNvPr id="12" name="Text Placeholder 2"/>
          <p:cNvSpPr txBox="1">
            <a:spLocks/>
          </p:cNvSpPr>
          <p:nvPr/>
        </p:nvSpPr>
        <p:spPr>
          <a:xfrm>
            <a:off x="283147" y="1897061"/>
            <a:ext cx="3953889" cy="4800601"/>
          </a:xfrm>
          <a:prstGeom prst="rect">
            <a:avLst/>
          </a:prstGeom>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latin typeface="+mn-lt"/>
              </a:rPr>
              <a:t>The key to a responsive or “fluid”  layout is the appropriate use of layout properties and panels to automatically and intelligently reposition, resize, and “reflow” content. With Xamarin Forms you can set a fixed size on an element, or use automatic sizing to allow a parent layout panel handle sizing and flow.</a:t>
            </a:r>
          </a:p>
        </p:txBody>
      </p:sp>
      <p:grpSp>
        <p:nvGrpSpPr>
          <p:cNvPr id="2" name="Group 1"/>
          <p:cNvGrpSpPr/>
          <p:nvPr/>
        </p:nvGrpSpPr>
        <p:grpSpPr>
          <a:xfrm>
            <a:off x="4694237" y="2278062"/>
            <a:ext cx="5303852" cy="3789324"/>
            <a:chOff x="5075237" y="1897061"/>
            <a:chExt cx="5303852" cy="3789324"/>
          </a:xfrm>
        </p:grpSpPr>
        <p:grpSp>
          <p:nvGrpSpPr>
            <p:cNvPr id="7" name="Group 6"/>
            <p:cNvGrpSpPr/>
            <p:nvPr/>
          </p:nvGrpSpPr>
          <p:grpSpPr>
            <a:xfrm>
              <a:off x="5075237" y="1897061"/>
              <a:ext cx="5303852" cy="3756895"/>
              <a:chOff x="7742237" y="1439862"/>
              <a:chExt cx="3657600" cy="2590800"/>
            </a:xfrm>
          </p:grpSpPr>
          <p:sp>
            <p:nvSpPr>
              <p:cNvPr id="4" name="Rectangle 3"/>
              <p:cNvSpPr/>
              <p:nvPr/>
            </p:nvSpPr>
            <p:spPr bwMode="auto">
              <a:xfrm>
                <a:off x="8732837" y="2278062"/>
                <a:ext cx="1676400" cy="9144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gradFill>
                      <a:gsLst>
                        <a:gs pos="0">
                          <a:srgbClr val="FFFFFF"/>
                        </a:gs>
                        <a:gs pos="100000">
                          <a:srgbClr val="FFFFFF"/>
                        </a:gs>
                      </a:gsLst>
                      <a:lin ang="5400000" scaled="0"/>
                    </a:gradFill>
                    <a:ea typeface="Segoe UI" pitchFamily="34" charset="0"/>
                    <a:cs typeface="Segoe UI" pitchFamily="34" charset="0"/>
                  </a:rPr>
                  <a:t>Content</a:t>
                </a:r>
              </a:p>
            </p:txBody>
          </p:sp>
          <p:sp>
            <p:nvSpPr>
              <p:cNvPr id="5" name="Frame 4"/>
              <p:cNvSpPr/>
              <p:nvPr/>
            </p:nvSpPr>
            <p:spPr bwMode="auto">
              <a:xfrm>
                <a:off x="8085137" y="1782762"/>
                <a:ext cx="2971800" cy="1905000"/>
              </a:xfrm>
              <a:prstGeom prst="frame">
                <a:avLst>
                  <a:gd name="adj1" fmla="val 7804"/>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Padding</a:t>
                </a:r>
              </a:p>
            </p:txBody>
          </p:sp>
          <p:sp>
            <p:nvSpPr>
              <p:cNvPr id="6" name="Rectangle 5"/>
              <p:cNvSpPr/>
              <p:nvPr/>
            </p:nvSpPr>
            <p:spPr bwMode="auto">
              <a:xfrm>
                <a:off x="7742237" y="1439862"/>
                <a:ext cx="3657600" cy="2590800"/>
              </a:xfrm>
              <a:prstGeom prst="rect">
                <a:avLst/>
              </a:prstGeom>
              <a:noFill/>
              <a:ln w="19050">
                <a:solidFill>
                  <a:schemeClr val="accent1"/>
                </a:solidFill>
                <a:prstDash val="lg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Margin</a:t>
                </a:r>
              </a:p>
            </p:txBody>
          </p:sp>
        </p:grpSp>
        <p:cxnSp>
          <p:nvCxnSpPr>
            <p:cNvPr id="11" name="Straight Connector 10"/>
            <p:cNvCxnSpPr/>
            <p:nvPr/>
          </p:nvCxnSpPr>
          <p:spPr>
            <a:xfrm>
              <a:off x="6751637" y="2659062"/>
              <a:ext cx="0" cy="453465"/>
            </a:xfrm>
            <a:prstGeom prst="line">
              <a:avLst/>
            </a:prstGeom>
            <a:ln w="12700">
              <a:solidFill>
                <a:schemeClr val="tx1">
                  <a:lumMod val="50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6751637" y="4438490"/>
              <a:ext cx="0" cy="506572"/>
            </a:xfrm>
            <a:prstGeom prst="line">
              <a:avLst/>
            </a:prstGeom>
            <a:ln w="12700">
              <a:solidFill>
                <a:schemeClr val="tx1">
                  <a:lumMod val="50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618537" y="1897061"/>
              <a:ext cx="0" cy="529665"/>
            </a:xfrm>
            <a:prstGeom prst="line">
              <a:avLst/>
            </a:prstGeom>
            <a:ln w="15875">
              <a:solidFill>
                <a:schemeClr val="tx1">
                  <a:lumMod val="50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8618537" y="5156720"/>
              <a:ext cx="0" cy="529665"/>
            </a:xfrm>
            <a:prstGeom prst="line">
              <a:avLst/>
            </a:prstGeom>
            <a:ln w="15875">
              <a:solidFill>
                <a:schemeClr val="tx1">
                  <a:lumMod val="50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6252769"/>
      </p:ext>
    </p:extLst>
  </p:cSld>
  <p:clrMapOvr>
    <a:masterClrMapping/>
  </p:clrMapOvr>
  <p:transition>
    <p:fade/>
  </p:transition>
</p:sld>
</file>

<file path=ppt/theme/theme1.xml><?xml version="1.0" encoding="utf-8"?>
<a:theme xmlns:a="http://schemas.openxmlformats.org/drawingml/2006/main" name="Connect_2016_Template_Light">
  <a:themeElements>
    <a:clrScheme name="Custom 1">
      <a:dk1>
        <a:srgbClr val="505050"/>
      </a:dk1>
      <a:lt1>
        <a:srgbClr val="FFFFFF"/>
      </a:lt1>
      <a:dk2>
        <a:srgbClr val="EF4439"/>
      </a:dk2>
      <a:lt2>
        <a:srgbClr val="FFFFFF"/>
      </a:lt2>
      <a:accent1>
        <a:srgbClr val="EF4439"/>
      </a:accent1>
      <a:accent2>
        <a:srgbClr val="2B2B2B"/>
      </a:accent2>
      <a:accent3>
        <a:srgbClr val="4A6573"/>
      </a:accent3>
      <a:accent4>
        <a:srgbClr val="D2D2D2"/>
      </a:accent4>
      <a:accent5>
        <a:srgbClr val="737373"/>
      </a:accent5>
      <a:accent6>
        <a:srgbClr val="505050"/>
      </a:accent6>
      <a:hlink>
        <a:srgbClr val="EF4439"/>
      </a:hlink>
      <a:folHlink>
        <a:srgbClr val="EF4439"/>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LIVE_SlideTemplate.potx" id="{0B5B9AF7-9C19-4256-8A0C-BB7805B94328}" vid="{961E8EC5-E9A0-469F-A8CF-A468D49ABC4B}"/>
    </a:ext>
  </a:extLst>
</a:theme>
</file>

<file path=ppt/theme/theme2.xml><?xml version="1.0" encoding="utf-8"?>
<a:theme xmlns:a="http://schemas.openxmlformats.org/drawingml/2006/main" name="Connect_2016_Template_Dark">
  <a:themeElements>
    <a:clrScheme name="Custom 1">
      <a:dk1>
        <a:srgbClr val="505050"/>
      </a:dk1>
      <a:lt1>
        <a:srgbClr val="FFFFFF"/>
      </a:lt1>
      <a:dk2>
        <a:srgbClr val="0078D7"/>
      </a:dk2>
      <a:lt2>
        <a:srgbClr val="FFFFFF"/>
      </a:lt2>
      <a:accent1>
        <a:srgbClr val="0078D7"/>
      </a:accent1>
      <a:accent2>
        <a:srgbClr val="5C2D91"/>
      </a:accent2>
      <a:accent3>
        <a:srgbClr val="008272"/>
      </a:accent3>
      <a:accent4>
        <a:srgbClr val="D2D2D2"/>
      </a:accent4>
      <a:accent5>
        <a:srgbClr val="00BCF2"/>
      </a:accent5>
      <a:accent6>
        <a:srgbClr val="737373"/>
      </a:accent6>
      <a:hlink>
        <a:srgbClr val="0078D7"/>
      </a:hlink>
      <a:folHlink>
        <a:srgbClr val="0078D7"/>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LIVE_SlideTemplate.potx" id="{0B5B9AF7-9C19-4256-8A0C-BB7805B94328}" vid="{F36DBE8E-5EB5-4D70-B3FC-028A7A5543A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d12e2661e9634d9aa98bbb375f31aced xmlns="01c77077-aee4-4b5f-bd4e-9cd40a6fff29">
      <Terms xmlns="http://schemas.microsoft.com/office/infopath/2007/PartnerControls">
        <TermInfo xmlns="http://schemas.microsoft.com/office/infopath/2007/PartnerControls">
          <TermName xmlns="http://schemas.microsoft.com/office/infopath/2007/PartnerControls">Moscone Center</TermName>
          <TermId xmlns="http://schemas.microsoft.com/office/infopath/2007/PartnerControls">d4f36a2e-dd0d-4424-990f-7c93b4e9f063</TermId>
        </TermInfo>
      </Terms>
    </d12e2661e9634d9aa98bbb375f31aced>
    <Event_x0020_Start_x0020_Date xmlns="01c77077-aee4-4b5f-bd4e-9cd40a6fff29">2016-03-30T07:00:00+00:00</Event_x0020_Start_x0020_Date>
    <Target_x0020_Audiences xmlns="8ff673fc-3231-4e3a-893b-6d7f7cd32766" xsi:nil="true"/>
    <iaa5f83406f94009a0f6a3e890699ff7 xmlns="01c77077-aee4-4b5f-bd4e-9cd40a6fff29">
      <Terms xmlns="http://schemas.microsoft.com/office/infopath/2007/PartnerControls">
        <TermInfo xmlns="http://schemas.microsoft.com/office/infopath/2007/PartnerControls">
          <TermName xmlns="http://schemas.microsoft.com/office/infopath/2007/PartnerControls">San Francisco</TermName>
          <TermId xmlns="http://schemas.microsoft.com/office/infopath/2007/PartnerControls">84dfcb53-432b-499d-8965-93d483d36b4a</TermId>
        </TermInfo>
      </Terms>
    </iaa5f83406f94009a0f6a3e890699ff7>
    <External_x0020_Speaker xmlns="01c77077-aee4-4b5f-bd4e-9cd40a6fff29" xsi:nil="true"/>
    <m6878b9dd7994da4ba144f95347d99c6 xmlns="01c77077-aee4-4b5f-bd4e-9cd40a6fff29">
      <Terms xmlns="http://schemas.microsoft.com/office/infopath/2007/PartnerControls"/>
    </m6878b9dd7994da4ba144f95347d99c6>
    <Presentation_x0020_Date xmlns="01c77077-aee4-4b5f-bd4e-9cd40a6fff29" xsi:nil="true"/>
    <fc15c16204564de583b4c942b10d19ec xmlns="01c77077-aee4-4b5f-bd4e-9cd40a6fff29">
      <Terms xmlns="http://schemas.microsoft.com/office/infopath/2007/PartnerControls"/>
    </fc15c16204564de583b4c942b10d19ec>
    <mb2e01f7e2d8413988e28e59aa226eec xmlns="01c77077-aee4-4b5f-bd4e-9cd40a6fff29">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mb2e01f7e2d8413988e28e59aa226eec>
    <MS_x0020_Content_x0020_Owner xmlns="01c77077-aee4-4b5f-bd4e-9cd40a6fff29">
      <UserInfo>
        <DisplayName/>
        <AccountId xsi:nil="true"/>
        <AccountType/>
      </UserInfo>
    </MS_x0020_Content_x0020_Owner>
    <Session_x0020_Code xmlns="01c77077-aee4-4b5f-bd4e-9cd40a6fff29" xsi:nil="true"/>
    <Event_x0020_End_x0020_Date xmlns="01c77077-aee4-4b5f-bd4e-9cd40a6fff29">2016-04-01T07:00:00+00:00</Event_x0020_End_x0020_Date>
    <o1010385baed4da9b5076a6aa651d1e5 xmlns="01c77077-aee4-4b5f-bd4e-9cd40a6fff29">
      <Terms xmlns="http://schemas.microsoft.com/office/infopath/2007/PartnerControls"/>
    </o1010385baed4da9b5076a6aa651d1e5>
    <kc6d1bd9a46e4e5fbbbf99ca3de7a092 xmlns="01c77077-aee4-4b5f-bd4e-9cd40a6fff29">
      <Terms xmlns="http://schemas.microsoft.com/office/infopath/2007/PartnerControls"/>
    </kc6d1bd9a46e4e5fbbbf99ca3de7a092>
    <MS_x0020_Speaker xmlns="01c77077-aee4-4b5f-bd4e-9cd40a6fff29">
      <UserInfo>
        <DisplayName/>
        <AccountId xsi:nil="true"/>
        <AccountType/>
      </UserInfo>
    </MS_x0020_Speaker>
    <TaxKeywordTaxHTField xmlns="230e9df3-be65-4c73-a93b-d1236ebd677e">
      <Terms xmlns="http://schemas.microsoft.com/office/infopath/2007/PartnerControls"/>
    </TaxKeywordTaxHTField>
    <TaxCatchAll xmlns="230e9df3-be65-4c73-a93b-d1236ebd677e">
      <Value>48</Value>
      <Value>47</Value>
      <Value>46</Value>
      <Value>49</Value>
    </TaxCatchAl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PresentationsDoc" ma:contentTypeID="0x01010031DCF4CA090F824DB1E4CCBB6B9D64EA00101E8AAD132F8F4D96340D6376C8BB3E" ma:contentTypeVersion="21" ma:contentTypeDescription="" ma:contentTypeScope="" ma:versionID="264624295c8b52c397a103286eb3d87c">
  <xsd:schema xmlns:xsd="http://www.w3.org/2001/XMLSchema" xmlns:xs="http://www.w3.org/2001/XMLSchema" xmlns:p="http://schemas.microsoft.com/office/2006/metadata/properties" xmlns:ns1="http://schemas.microsoft.com/sharepoint/v3" xmlns:ns2="01c77077-aee4-4b5f-bd4e-9cd40a6fff29" xmlns:ns3="230e9df3-be65-4c73-a93b-d1236ebd677e" xmlns:ns5="8ff673fc-3231-4e3a-893b-6d7f7cd32766" targetNamespace="http://schemas.microsoft.com/office/2006/metadata/properties" ma:root="true" ma:fieldsID="795b20f19f95dfa6d1f4d708b4ec8d36" ns1:_="" ns2:_="" ns3:_="" ns5:_="">
    <xsd:import namespace="http://schemas.microsoft.com/sharepoint/v3"/>
    <xsd:import namespace="01c77077-aee4-4b5f-bd4e-9cd40a6fff29"/>
    <xsd:import namespace="230e9df3-be65-4c73-a93b-d1236ebd677e"/>
    <xsd:import namespace="8ff673fc-3231-4e3a-893b-6d7f7cd32766"/>
    <xsd:element name="properties">
      <xsd:complexType>
        <xsd:sequence>
          <xsd:element name="documentManagement">
            <xsd:complexType>
              <xsd:all>
                <xsd:element ref="ns2:mb2e01f7e2d8413988e28e59aa226eec" minOccurs="0"/>
                <xsd:element ref="ns3:TaxCatchAll" minOccurs="0"/>
                <xsd:element ref="ns3:TaxCatchAllLabel" minOccurs="0"/>
                <xsd:element ref="ns2:iaa5f83406f94009a0f6a3e890699ff7" minOccurs="0"/>
                <xsd:element ref="ns2:d12e2661e9634d9aa98bbb375f31aced"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1010385baed4da9b5076a6aa651d1e5" minOccurs="0"/>
                <xsd:element ref="ns2:kc6d1bd9a46e4e5fbbbf99ca3de7a092" minOccurs="0"/>
                <xsd:element ref="ns2:Session_x0020_Code" minOccurs="0"/>
                <xsd:element ref="ns2:MS_x0020_Content_x0020_Owner" minOccurs="0"/>
                <xsd:element ref="ns2:m6878b9dd7994da4ba144f95347d99c6" minOccurs="0"/>
                <xsd:element ref="ns2:fc15c16204564de583b4c942b10d19ec" minOccurs="0"/>
                <xsd:element ref="ns1:AverageRating" minOccurs="0"/>
                <xsd:element ref="ns1:RatingCount" minOccurs="0"/>
                <xsd:element ref="ns1:LikesCount" minOccurs="0"/>
                <xsd:element ref="ns3:TaxKeywordTaxHTField" minOccurs="0"/>
                <xsd:element ref="ns5:Target_x0020_Audiences" minOccurs="0"/>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1c77077-aee4-4b5f-bd4e-9cd40a6fff29" elementFormDefault="qualified">
    <xsd:import namespace="http://schemas.microsoft.com/office/2006/documentManagement/types"/>
    <xsd:import namespace="http://schemas.microsoft.com/office/infopath/2007/PartnerControls"/>
    <xsd:element name="mb2e01f7e2d8413988e28e59aa226eec" ma:index="8" nillable="true" ma:taxonomy="true" ma:internalName="mb2e01f7e2d8413988e28e59aa226eec" ma:taxonomyFieldName="Event_x0020_Name" ma:displayName="Event Name" ma:default="" ma:fieldId="{6b2e01f7-e2d8-4139-88e2-8e59aa226eec}"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iaa5f83406f94009a0f6a3e890699ff7" ma:index="12" nillable="true" ma:taxonomy="true" ma:internalName="iaa5f83406f94009a0f6a3e890699ff7" ma:taxonomyFieldName="Event_x0020_Location" ma:displayName="Event Location" ma:default="" ma:fieldId="{2aa5f834-06f9-4009-a0f6-a3e890699ff7}"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d12e2661e9634d9aa98bbb375f31aced" ma:index="14" nillable="true" ma:taxonomy="true" ma:internalName="d12e2661e9634d9aa98bbb375f31aced" ma:taxonomyFieldName="Event_x0020_Venue" ma:displayName="Event Venue" ma:default="" ma:fieldId="{d12e2661-e963-4d9a-a98b-bb375f31aced}"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1010385baed4da9b5076a6aa651d1e5" ma:index="21" nillable="true" ma:taxonomy="true" ma:internalName="o1010385baed4da9b5076a6aa651d1e5" ma:taxonomyFieldName="Product" ma:displayName="Product" ma:default="" ma:fieldId="{81010385-baed-4da9-b507-6a6aa651d1e5}"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kc6d1bd9a46e4e5fbbbf99ca3de7a092" ma:index="23" nillable="true" ma:taxonomy="true" ma:internalName="kc6d1bd9a46e4e5fbbbf99ca3de7a092" ma:taxonomyFieldName="Campaign" ma:displayName="Campaign" ma:default="" ma:fieldId="{4c6d1bd9-a46e-4e5f-bbbf-99ca3de7a092}"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6878b9dd7994da4ba144f95347d99c6" ma:index="27" nillable="true" ma:taxonomy="true" ma:internalName="m6878b9dd7994da4ba144f95347d99c6" ma:taxonomyFieldName="Track" ma:displayName="Track" ma:readOnly="false" ma:default="" ma:fieldId="{66878b9d-d799-4da4-ba14-4f95347d99c6}" ma:sspId="e385fb40-52d4-4fae-9c5b-3e8ff8a5878e" ma:termSetId="8113a965-58e2-4a85-99b9-55376be5482e" ma:anchorId="00000000-0000-0000-0000-000000000000" ma:open="true" ma:isKeyword="false">
      <xsd:complexType>
        <xsd:sequence>
          <xsd:element ref="pc:Terms" minOccurs="0" maxOccurs="1"/>
        </xsd:sequence>
      </xsd:complexType>
    </xsd:element>
    <xsd:element name="fc15c16204564de583b4c942b10d19ec" ma:index="29" nillable="true" ma:taxonomy="true" ma:internalName="fc15c16204564de583b4c942b10d19ec" ma:taxonomyFieldName="Audience1" ma:displayName="Audience" ma:default="" ma:fieldId="{fc15c162-0456-4de5-83b4-c942b10d19ec}"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0d8ba32e-6f24-4e39-985b-e3fd5ec6bdb7}" ma:internalName="TaxCatchAll" ma:showField="CatchAllData"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0d8ba32e-6f24-4e39-985b-e3fd5ec6bdb7}" ma:internalName="TaxCatchAllLabel" ma:readOnly="true" ma:showField="CatchAllDataLabel"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ff673fc-3231-4e3a-893b-6d7f7cd32766" elementFormDefault="qualified">
    <xsd:import namespace="http://schemas.microsoft.com/office/2006/documentManagement/types"/>
    <xsd:import namespace="http://schemas.microsoft.com/office/infopath/2007/PartnerControls"/>
    <xsd:element name="Target_x0020_Audiences" ma:index="37" nillable="true" ma:displayName="Target Audiences" ma:internalName="Target_x0020_Audiences">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schemas.microsoft.com/office/2006/documentManagement/types"/>
    <ds:schemaRef ds:uri="http://schemas.microsoft.com/sharepoint/v3"/>
    <ds:schemaRef ds:uri="230e9df3-be65-4c73-a93b-d1236ebd677e"/>
    <ds:schemaRef ds:uri="http://purl.org/dc/terms/"/>
    <ds:schemaRef ds:uri="http://schemas.openxmlformats.org/package/2006/metadata/core-properties"/>
    <ds:schemaRef ds:uri="http://purl.org/dc/dcmitype/"/>
    <ds:schemaRef ds:uri="http://schemas.microsoft.com/office/infopath/2007/PartnerControls"/>
    <ds:schemaRef ds:uri="8ff673fc-3231-4e3a-893b-6d7f7cd32766"/>
    <ds:schemaRef ds:uri="01c77077-aee4-4b5f-bd4e-9cd40a6fff29"/>
    <ds:schemaRef ds:uri="http://www.w3.org/XML/1998/namespac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BAA4D29B-0199-4083-B6CB-53559E57A3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1c77077-aee4-4b5f-bd4e-9cd40a6fff29"/>
    <ds:schemaRef ds:uri="230e9df3-be65-4c73-a93b-d1236ebd677e"/>
    <ds:schemaRef ds:uri="8ff673fc-3231-4e3a-893b-6d7f7cd327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Connect 2016</Template>
  <TotalTime>20930</TotalTime>
  <Words>770</Words>
  <Application>Microsoft Office PowerPoint</Application>
  <PresentationFormat>Custom</PresentationFormat>
  <Paragraphs>107</Paragraphs>
  <Slides>20</Slides>
  <Notes>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20</vt:i4>
      </vt:variant>
    </vt:vector>
  </HeadingPairs>
  <TitlesOfParts>
    <vt:vector size="29" baseType="lpstr">
      <vt:lpstr>Arial</vt:lpstr>
      <vt:lpstr>Calibri</vt:lpstr>
      <vt:lpstr>Consolas</vt:lpstr>
      <vt:lpstr>Segoe MDL2 Assets</vt:lpstr>
      <vt:lpstr>Segoe UI</vt:lpstr>
      <vt:lpstr>Segoe UI Light</vt:lpstr>
      <vt:lpstr>Wingdings</vt:lpstr>
      <vt:lpstr>Connect_2016_Template_Light</vt:lpstr>
      <vt:lpstr>Connect_2016_Template_Dark</vt:lpstr>
      <vt:lpstr>PowerPoint Presentation</vt:lpstr>
      <vt:lpstr>Xamarin Forms Layout and navigation</vt:lpstr>
      <vt:lpstr>Agenda In this session</vt:lpstr>
      <vt:lpstr>Code Sharing Concepts Six and one-half dozen</vt:lpstr>
      <vt:lpstr>Basic UI Concepts Cross platform magic</vt:lpstr>
      <vt:lpstr>Page Concepts Can you be more specific?</vt:lpstr>
      <vt:lpstr>Page Concepts What’s available</vt:lpstr>
      <vt:lpstr>Layout Concepts Get into position</vt:lpstr>
      <vt:lpstr>Layout Controls Fluid layout</vt:lpstr>
      <vt:lpstr>Layout Controls Mix and match</vt:lpstr>
      <vt:lpstr>Demo</vt:lpstr>
      <vt:lpstr>Advanced Layouts Keep it simple</vt:lpstr>
      <vt:lpstr>Advanced Layouts Respond gracefully</vt:lpstr>
      <vt:lpstr>Demo</vt:lpstr>
      <vt:lpstr>Navigation Basics Getting around</vt:lpstr>
      <vt:lpstr>Navigation Basics The right combination</vt:lpstr>
      <vt:lpstr>Navigation Targets Push and pop</vt:lpstr>
      <vt:lpstr>Demo</vt:lpstr>
      <vt:lpstr>Next Steps</vt:lpstr>
      <vt:lpstr>Mastering Xamarin Forms Development Pages, Layouts, and Navigation</vt:lpstr>
    </vt:vector>
  </TitlesOfParts>
  <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WintellectNOW</dc:title>
  <dc:subject>&lt;Speech title here&gt;</dc:subject>
  <dc:creator>Scott Peterson</dc:creator>
  <cp:keywords/>
  <dc:description>Template: Mindseye
Formatting: 
Audience Type:</dc:description>
  <cp:lastModifiedBy>Jeff Prosise</cp:lastModifiedBy>
  <cp:revision>620</cp:revision>
  <dcterms:created xsi:type="dcterms:W3CDTF">2016-10-14T20:19:31Z</dcterms:created>
  <dcterms:modified xsi:type="dcterms:W3CDTF">2017-03-15T00:25:45Z</dcterms:modified>
  <cp:category>WintellectNOW</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0x01010031DCF4CA090F824DB1E4CCBB6B9D64EA00101E8AAD132F8F4D96340D6376C8BB3E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46;#Microsoft Build 2016|da8a10b5-9bc3-4217-80aa-6b60d6ec1cee</vt:lpwstr>
  </property>
  <property fmtid="{D5CDD505-2E9C-101B-9397-08002B2CF9AE}" pid="12" name="Audience1">
    <vt:lpwstr/>
  </property>
  <property fmtid="{D5CDD505-2E9C-101B-9397-08002B2CF9AE}" pid="13" name="Event Name">
    <vt:lpwstr>47;#Build|58542b36-5bf5-46a6-a53f-a41fb7a73785</vt:lpwstr>
  </property>
</Properties>
</file>

<file path=docProps/thumbnail.jpeg>
</file>